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9" r:id="rId1"/>
  </p:sldMasterIdLst>
  <p:notesMasterIdLst>
    <p:notesMasterId r:id="rId35"/>
  </p:notesMasterIdLst>
  <p:handoutMasterIdLst>
    <p:handoutMasterId r:id="rId36"/>
  </p:handoutMasterIdLst>
  <p:sldIdLst>
    <p:sldId id="289" r:id="rId2"/>
    <p:sldId id="256"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67" r:id="rId17"/>
    <p:sldId id="268" r:id="rId18"/>
    <p:sldId id="272" r:id="rId19"/>
    <p:sldId id="273" r:id="rId20"/>
    <p:sldId id="287" r:id="rId21"/>
    <p:sldId id="275" r:id="rId22"/>
    <p:sldId id="277" r:id="rId23"/>
    <p:sldId id="274" r:id="rId24"/>
    <p:sldId id="278" r:id="rId25"/>
    <p:sldId id="279" r:id="rId26"/>
    <p:sldId id="280" r:id="rId27"/>
    <p:sldId id="281" r:id="rId28"/>
    <p:sldId id="286" r:id="rId29"/>
    <p:sldId id="285" r:id="rId30"/>
    <p:sldId id="282" r:id="rId31"/>
    <p:sldId id="284" r:id="rId32"/>
    <p:sldId id="283"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p:cViewPr varScale="1">
        <p:scale>
          <a:sx n="92" d="100"/>
          <a:sy n="92" d="100"/>
        </p:scale>
        <p:origin x="35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9/9/2016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9/9/2016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16275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71996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3CAFA96-F3D6-4703-8EE2-3FC786BB479B}" type="datetime1">
              <a:rPr lang="en-US" smtClean="0"/>
              <a:t>9/9/2016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4657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E5197-E749-47B1-A96E-6E3AE90FFE7B}" type="datetime1">
              <a:rPr lang="en-US" smtClean="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1439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3E26EFF-218D-4F5F-B5A7-1B949430B45A}" type="datetime1">
              <a:rPr lang="en-US" smtClean="0"/>
              <a:t>9/9/2016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48917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0C40B2-7C8D-42DE-9377-EDF90492D4FC}" type="datetime1">
              <a:rPr lang="en-US" smtClean="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25994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AC8576D4-EFBA-4211-8C96-66595228CA63}" type="datetime1">
              <a:rPr lang="en-US" smtClean="0"/>
              <a:t>9/9/2016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A8D9AD5-F248-4919-864A-CFD76CC027D6}" type="slidenum">
              <a:rPr lang="en-US" smtClean="0"/>
              <a:t>‹#›</a:t>
            </a:fld>
            <a:endParaRPr lang="en-US" dirty="0"/>
          </a:p>
        </p:txBody>
      </p:sp>
    </p:spTree>
    <p:extLst>
      <p:ext uri="{BB962C8B-B14F-4D97-AF65-F5344CB8AC3E}">
        <p14:creationId xmlns:p14="http://schemas.microsoft.com/office/powerpoint/2010/main" val="41022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7ED695-644C-4C1F-9427-69F96E6B1DA9}" type="datetime1">
              <a:rPr lang="en-US" smtClean="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dirty="0"/>
          </a:p>
        </p:txBody>
      </p:sp>
    </p:spTree>
    <p:extLst>
      <p:ext uri="{BB962C8B-B14F-4D97-AF65-F5344CB8AC3E}">
        <p14:creationId xmlns:p14="http://schemas.microsoft.com/office/powerpoint/2010/main" val="10662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ECF27D-A26F-4735-ADFB-313D29112FDB}" type="datetime1">
              <a:rPr lang="en-US" smtClean="0"/>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6694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1D03EA-CB8C-4E0C-A1D7-56FEA0B95B2A}" type="datetime1">
              <a:rPr lang="en-US" smtClean="0"/>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274904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F69D7-3A79-421A-B99B-CB653E420B85}" type="datetime1">
              <a:rPr lang="en-US" smtClean="0"/>
              <a:t>9/9/2016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7999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C330F-D961-46F2-8194-4A078C1EA2E8}" type="datetime1">
              <a:rPr lang="en-US" smtClean="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2020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14602-70C9-4A60-9B5B-E1891C08A54A}" type="datetime1">
              <a:rPr lang="en-US" smtClean="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5362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B182484-C174-4118-BC1C-29AA67119CBC}" type="datetime1">
              <a:rPr lang="en-US" smtClean="0"/>
              <a:t>9/9/2016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910236081"/>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uh.psichi@yahoo.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sichi.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uh.psichi@yahoo.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rgearing@uh.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uh.psichi@yahoo.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Contact us!</a:t>
            </a:r>
            <a:endParaRPr lang="en-US" sz="5400" dirty="0"/>
          </a:p>
        </p:txBody>
      </p:sp>
      <p:sp>
        <p:nvSpPr>
          <p:cNvPr id="3" name="Content Placeholder 2"/>
          <p:cNvSpPr>
            <a:spLocks noGrp="1"/>
          </p:cNvSpPr>
          <p:nvPr>
            <p:ph idx="1"/>
          </p:nvPr>
        </p:nvSpPr>
        <p:spPr>
          <a:xfrm>
            <a:off x="1202919" y="1895565"/>
            <a:ext cx="9784080" cy="4846320"/>
          </a:xfrm>
        </p:spPr>
        <p:txBody>
          <a:bodyPr>
            <a:normAutofit/>
          </a:bodyPr>
          <a:lstStyle/>
          <a:p>
            <a:r>
              <a:rPr lang="en-US" sz="3200" dirty="0" smtClean="0">
                <a:ea typeface="Cambria" charset="0"/>
                <a:cs typeface="Cambria" charset="0"/>
              </a:rPr>
              <a:t>Office: </a:t>
            </a:r>
            <a:r>
              <a:rPr lang="en-US" sz="3200" dirty="0" err="1" smtClean="0">
                <a:ea typeface="Cambria" charset="0"/>
                <a:cs typeface="Cambria" charset="0"/>
              </a:rPr>
              <a:t>Heyne</a:t>
            </a:r>
            <a:r>
              <a:rPr lang="en-US" sz="3200" dirty="0" smtClean="0">
                <a:ea typeface="Cambria" charset="0"/>
                <a:cs typeface="Cambria" charset="0"/>
              </a:rPr>
              <a:t> 105</a:t>
            </a:r>
          </a:p>
          <a:p>
            <a:r>
              <a:rPr lang="en-US" sz="3200" dirty="0" smtClean="0">
                <a:ea typeface="Cambria" charset="0"/>
                <a:cs typeface="Cambria" charset="0"/>
              </a:rPr>
              <a:t>Email: </a:t>
            </a:r>
            <a:r>
              <a:rPr lang="en-US" sz="3200" dirty="0" smtClean="0">
                <a:ea typeface="Cambria" charset="0"/>
                <a:cs typeface="Cambria" charset="0"/>
                <a:hlinkClick r:id="rId2"/>
              </a:rPr>
              <a:t>uh.psichi@yahoo.com</a:t>
            </a:r>
            <a:endParaRPr lang="en-US" sz="3200" dirty="0" smtClean="0">
              <a:ea typeface="Cambria" charset="0"/>
              <a:cs typeface="Cambria" charset="0"/>
            </a:endParaRPr>
          </a:p>
          <a:p>
            <a:r>
              <a:rPr lang="en-US" sz="3200" dirty="0" smtClean="0">
                <a:ea typeface="Cambria" charset="0"/>
                <a:cs typeface="Cambria" charset="0"/>
              </a:rPr>
              <a:t>Blog</a:t>
            </a:r>
            <a:r>
              <a:rPr lang="en-US" sz="3200" dirty="0">
                <a:ea typeface="Cambria" charset="0"/>
                <a:cs typeface="Cambria" charset="0"/>
              </a:rPr>
              <a:t>: http://psichiuofh.blogspot.com/</a:t>
            </a:r>
          </a:p>
          <a:p>
            <a:r>
              <a:rPr lang="en-US" sz="3200" dirty="0" smtClean="0">
                <a:ea typeface="Cambria" charset="0"/>
                <a:cs typeface="Cambria" charset="0"/>
              </a:rPr>
              <a:t> 	: Psi Chi and Psychology Club at the University of Houston</a:t>
            </a:r>
          </a:p>
          <a:p>
            <a:r>
              <a:rPr lang="en-US" sz="3200" dirty="0" smtClean="0">
                <a:ea typeface="Cambria" charset="0"/>
                <a:cs typeface="Cambria" charset="0"/>
              </a:rPr>
              <a:t> 	: </a:t>
            </a:r>
            <a:r>
              <a:rPr lang="en-US" sz="3200" dirty="0" err="1" smtClean="0">
                <a:ea typeface="Cambria" charset="0"/>
                <a:cs typeface="Cambria" charset="0"/>
              </a:rPr>
              <a:t>uhpsichi</a:t>
            </a:r>
            <a:endParaRPr lang="en-US" sz="3200" dirty="0" smtClean="0">
              <a:ea typeface="Cambria" charset="0"/>
              <a:cs typeface="Cambria" charset="0"/>
            </a:endParaRPr>
          </a:p>
          <a:p>
            <a:r>
              <a:rPr lang="en-US" sz="3200" dirty="0" smtClean="0">
                <a:ea typeface="Cambria" charset="0"/>
                <a:cs typeface="Cambria" charset="0"/>
              </a:rPr>
              <a:t> 	: </a:t>
            </a:r>
            <a:r>
              <a:rPr lang="en-US" sz="3200" dirty="0" err="1" smtClean="0">
                <a:ea typeface="Cambria" charset="0"/>
                <a:cs typeface="Cambria" charset="0"/>
              </a:rPr>
              <a:t>uhpsichi</a:t>
            </a:r>
            <a:endParaRPr lang="en-US" sz="3200" dirty="0" smtClean="0">
              <a:ea typeface="Cambria" charset="0"/>
              <a:cs typeface="Cambria" charset="0"/>
            </a:endParaRPr>
          </a:p>
          <a:p>
            <a:r>
              <a:rPr lang="en-US" sz="3200" dirty="0" smtClean="0">
                <a:ea typeface="Cambria" charset="0"/>
                <a:cs typeface="Cambria" charset="0"/>
              </a:rPr>
              <a:t>Connect with Psi Chi on </a:t>
            </a:r>
            <a:r>
              <a:rPr lang="en-US" sz="3200" b="1" dirty="0" smtClean="0">
                <a:solidFill>
                  <a:srgbClr val="FF0000"/>
                </a:solidFill>
                <a:ea typeface="Cambria" charset="0"/>
                <a:cs typeface="Cambria" charset="0"/>
              </a:rPr>
              <a:t>Get Involved</a:t>
            </a:r>
            <a:r>
              <a:rPr lang="en-US" sz="3200" dirty="0" smtClean="0">
                <a:ea typeface="Cambria" charset="0"/>
                <a:cs typeface="Cambria" charset="0"/>
              </a:rPr>
              <a:t> – UH Access</a:t>
            </a:r>
          </a:p>
          <a:p>
            <a:endParaRPr lang="en-US" sz="3200" dirty="0" smtClean="0">
              <a:ea typeface="Cambria" charset="0"/>
              <a:cs typeface="Cambria" charset="0"/>
            </a:endParaRPr>
          </a:p>
        </p:txBody>
      </p:sp>
      <p:pic>
        <p:nvPicPr>
          <p:cNvPr id="1026" name="Picture 2" descr="Image result for facebook symb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385" y="3709126"/>
            <a:ext cx="514349" cy="514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5227" t="11994" r="25454" b="19159"/>
          <a:stretch/>
        </p:blipFill>
        <p:spPr>
          <a:xfrm>
            <a:off x="1634694" y="4806406"/>
            <a:ext cx="505040" cy="514349"/>
          </a:xfrm>
          <a:prstGeom prst="rect">
            <a:avLst/>
          </a:prstGeom>
        </p:spPr>
      </p:pic>
      <p:pic>
        <p:nvPicPr>
          <p:cNvPr id="1028" name="Picture 4" descr="Image result for snapcha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385" y="5411849"/>
            <a:ext cx="514349" cy="51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Psi chi </a:t>
            </a:r>
            <a:r>
              <a:rPr lang="en-US" dirty="0" smtClean="0"/>
              <a:t>vs.</a:t>
            </a:r>
            <a:r>
              <a:rPr lang="en-US" sz="5400" dirty="0" smtClean="0"/>
              <a:t> psychology club</a:t>
            </a:r>
            <a:endParaRPr lang="en-US" sz="5400" dirty="0"/>
          </a:p>
        </p:txBody>
      </p:sp>
      <p:sp>
        <p:nvSpPr>
          <p:cNvPr id="3" name="Content Placeholder 2"/>
          <p:cNvSpPr>
            <a:spLocks noGrp="1"/>
          </p:cNvSpPr>
          <p:nvPr>
            <p:ph idx="1"/>
          </p:nvPr>
        </p:nvSpPr>
        <p:spPr/>
        <p:txBody>
          <a:bodyPr>
            <a:normAutofit/>
          </a:bodyPr>
          <a:lstStyle/>
          <a:p>
            <a:r>
              <a:rPr lang="en-US" sz="3200" dirty="0">
                <a:ea typeface="Cambria" charset="0"/>
                <a:cs typeface="Cambria" charset="0"/>
              </a:rPr>
              <a:t>Both organizations meet together</a:t>
            </a:r>
          </a:p>
          <a:p>
            <a:r>
              <a:rPr lang="en-US" sz="3200" dirty="0">
                <a:ea typeface="Cambria" charset="0"/>
                <a:cs typeface="Cambria" charset="0"/>
              </a:rPr>
              <a:t>Member of only one organization</a:t>
            </a:r>
          </a:p>
          <a:p>
            <a:r>
              <a:rPr lang="en-US" sz="3200" dirty="0">
                <a:ea typeface="Cambria" charset="0"/>
                <a:cs typeface="Cambria" charset="0"/>
              </a:rPr>
              <a:t>Psi Chi membership: honor society membership for life</a:t>
            </a:r>
          </a:p>
          <a:p>
            <a:r>
              <a:rPr lang="en-US" sz="3200" dirty="0">
                <a:ea typeface="Cambria" charset="0"/>
                <a:cs typeface="Cambria" charset="0"/>
              </a:rPr>
              <a:t>If you do not currently qualify for Psi Chi, you can become a member of </a:t>
            </a:r>
            <a:r>
              <a:rPr lang="en-US" sz="3200" dirty="0" smtClean="0">
                <a:ea typeface="Cambria" charset="0"/>
                <a:cs typeface="Cambria" charset="0"/>
              </a:rPr>
              <a:t>Psychology </a:t>
            </a:r>
            <a:r>
              <a:rPr lang="en-US" sz="3200" dirty="0">
                <a:ea typeface="Cambria" charset="0"/>
                <a:cs typeface="Cambria" charset="0"/>
              </a:rPr>
              <a:t>Club until you fulfill the </a:t>
            </a:r>
            <a:r>
              <a:rPr lang="en-US" sz="3200" dirty="0" smtClean="0">
                <a:ea typeface="Cambria" charset="0"/>
                <a:cs typeface="Cambria" charset="0"/>
              </a:rPr>
              <a:t>requirements</a:t>
            </a:r>
            <a:endParaRPr lang="en-US" sz="3200" dirty="0">
              <a:ea typeface="Cambria" charset="0"/>
              <a:cs typeface="Cambria" charset="0"/>
            </a:endParaRPr>
          </a:p>
        </p:txBody>
      </p:sp>
    </p:spTree>
    <p:extLst>
      <p:ext uri="{BB962C8B-B14F-4D97-AF65-F5344CB8AC3E}">
        <p14:creationId xmlns:p14="http://schemas.microsoft.com/office/powerpoint/2010/main" val="18864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sz="3200" dirty="0">
                <a:ea typeface="Cambria" charset="0"/>
                <a:cs typeface="Cambria" charset="0"/>
              </a:rPr>
              <a:t>If you would like to be inducted this semester</a:t>
            </a:r>
            <a:r>
              <a:rPr lang="en-US" sz="3200" dirty="0" smtClean="0">
                <a:ea typeface="Cambria" charset="0"/>
                <a:cs typeface="Cambria" charset="0"/>
              </a:rPr>
              <a:t>, Psi </a:t>
            </a:r>
            <a:r>
              <a:rPr lang="en-US" sz="3200" dirty="0">
                <a:ea typeface="Cambria" charset="0"/>
                <a:cs typeface="Cambria" charset="0"/>
              </a:rPr>
              <a:t>Chi </a:t>
            </a:r>
            <a:r>
              <a:rPr lang="en-US" sz="3200" dirty="0" smtClean="0">
                <a:ea typeface="Cambria" charset="0"/>
                <a:cs typeface="Cambria" charset="0"/>
              </a:rPr>
              <a:t>and Psychology Club applications </a:t>
            </a:r>
            <a:r>
              <a:rPr lang="en-US" sz="3200" dirty="0">
                <a:ea typeface="Cambria" charset="0"/>
                <a:cs typeface="Cambria" charset="0"/>
              </a:rPr>
              <a:t>and </a:t>
            </a:r>
            <a:r>
              <a:rPr lang="en-US" sz="3200" b="1" dirty="0">
                <a:ea typeface="Cambria" charset="0"/>
                <a:cs typeface="Cambria" charset="0"/>
              </a:rPr>
              <a:t>dues</a:t>
            </a:r>
            <a:r>
              <a:rPr lang="en-US" sz="3200" dirty="0">
                <a:ea typeface="Cambria" charset="0"/>
                <a:cs typeface="Cambria" charset="0"/>
              </a:rPr>
              <a:t> are due by </a:t>
            </a:r>
            <a:r>
              <a:rPr lang="en-US" sz="3200" dirty="0">
                <a:solidFill>
                  <a:srgbClr val="FF0000"/>
                </a:solidFill>
                <a:ea typeface="Cambria" charset="0"/>
                <a:cs typeface="Cambria" charset="0"/>
              </a:rPr>
              <a:t>November </a:t>
            </a:r>
            <a:r>
              <a:rPr lang="en-US" sz="3200" dirty="0" smtClean="0">
                <a:solidFill>
                  <a:srgbClr val="FF0000"/>
                </a:solidFill>
                <a:ea typeface="Cambria" charset="0"/>
                <a:cs typeface="Cambria" charset="0"/>
              </a:rPr>
              <a:t>17</a:t>
            </a:r>
            <a:r>
              <a:rPr lang="en-US" sz="3200" baseline="30000" dirty="0" smtClean="0">
                <a:solidFill>
                  <a:srgbClr val="FF0000"/>
                </a:solidFill>
                <a:ea typeface="Cambria" charset="0"/>
                <a:cs typeface="Cambria" charset="0"/>
              </a:rPr>
              <a:t>th</a:t>
            </a:r>
            <a:endParaRPr lang="en-US" sz="3200" dirty="0">
              <a:ea typeface="Cambria" charset="0"/>
              <a:cs typeface="Cambria" charset="0"/>
            </a:endParaRPr>
          </a:p>
          <a:p>
            <a:r>
              <a:rPr lang="en-US" sz="3200" dirty="0">
                <a:ea typeface="Cambria" charset="0"/>
                <a:cs typeface="Cambria" charset="0"/>
              </a:rPr>
              <a:t>You can turn in your </a:t>
            </a:r>
            <a:r>
              <a:rPr lang="en-US" sz="3200" dirty="0" smtClean="0">
                <a:ea typeface="Cambria" charset="0"/>
                <a:cs typeface="Cambria" charset="0"/>
              </a:rPr>
              <a:t>Psychology Club </a:t>
            </a:r>
            <a:r>
              <a:rPr lang="en-US" sz="3200" dirty="0">
                <a:ea typeface="Cambria" charset="0"/>
                <a:cs typeface="Cambria" charset="0"/>
              </a:rPr>
              <a:t>applications after today’s meeting or to our office in </a:t>
            </a:r>
            <a:r>
              <a:rPr lang="en-US" sz="3200" dirty="0" err="1">
                <a:ea typeface="Cambria" charset="0"/>
                <a:cs typeface="Cambria" charset="0"/>
              </a:rPr>
              <a:t>Heyne</a:t>
            </a:r>
            <a:r>
              <a:rPr lang="en-US" sz="3200" dirty="0">
                <a:ea typeface="Cambria" charset="0"/>
                <a:cs typeface="Cambria" charset="0"/>
              </a:rPr>
              <a:t> Rm 105. </a:t>
            </a:r>
          </a:p>
          <a:p>
            <a:r>
              <a:rPr lang="en-US" sz="3200" dirty="0">
                <a:ea typeface="Cambria" charset="0"/>
                <a:cs typeface="Cambria" charset="0"/>
              </a:rPr>
              <a:t>Psi Chi applications can be emailed to uh.psichi@yahoo.com</a:t>
            </a:r>
          </a:p>
          <a:p>
            <a:pPr marL="0" indent="0">
              <a:buNone/>
            </a:pPr>
            <a:endParaRPr lang="en-US" dirty="0"/>
          </a:p>
        </p:txBody>
      </p:sp>
    </p:spTree>
    <p:extLst>
      <p:ext uri="{BB962C8B-B14F-4D97-AF65-F5344CB8AC3E}">
        <p14:creationId xmlns:p14="http://schemas.microsoft.com/office/powerpoint/2010/main" val="22633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Applying for psi chi</a:t>
            </a:r>
            <a:endParaRPr lang="en-US" sz="5400" dirty="0"/>
          </a:p>
        </p:txBody>
      </p:sp>
      <p:sp>
        <p:nvSpPr>
          <p:cNvPr id="3" name="Content Placeholder 2"/>
          <p:cNvSpPr>
            <a:spLocks noGrp="1"/>
          </p:cNvSpPr>
          <p:nvPr>
            <p:ph idx="1"/>
          </p:nvPr>
        </p:nvSpPr>
        <p:spPr/>
        <p:txBody>
          <a:bodyPr>
            <a:normAutofit/>
          </a:bodyPr>
          <a:lstStyle/>
          <a:p>
            <a:r>
              <a:rPr lang="en-US" sz="3200" dirty="0">
                <a:hlinkClick r:id="rId2"/>
              </a:rPr>
              <a:t>http://www.psichi.org/?</a:t>
            </a:r>
            <a:endParaRPr lang="en-US" sz="3200" dirty="0"/>
          </a:p>
          <a:p>
            <a:r>
              <a:rPr lang="en-US" sz="3200" dirty="0">
                <a:ea typeface="Cambria" charset="0"/>
                <a:cs typeface="Cambria" charset="0"/>
              </a:rPr>
              <a:t>Psi Chi applicants must apply online and send us an email of a screenshot of your confirmation as well as your Full Name and PeopleSoft ID #. </a:t>
            </a:r>
          </a:p>
          <a:p>
            <a:pPr lvl="1"/>
            <a:r>
              <a:rPr lang="en-US" sz="3200" dirty="0">
                <a:ea typeface="Cambria" charset="0"/>
                <a:cs typeface="Cambria" charset="0"/>
              </a:rPr>
              <a:t>We have instructions for this online process at the table in front of our office. </a:t>
            </a:r>
          </a:p>
          <a:p>
            <a:r>
              <a:rPr lang="en-US" sz="3200" dirty="0" smtClean="0">
                <a:ea typeface="Cambria" charset="0"/>
                <a:cs typeface="Cambria" charset="0"/>
              </a:rPr>
              <a:t>Psi Chi Certificates - </a:t>
            </a:r>
            <a:r>
              <a:rPr lang="en-US" sz="3200" dirty="0">
                <a:ea typeface="Cambria" charset="0"/>
                <a:cs typeface="Cambria" charset="0"/>
              </a:rPr>
              <a:t>Please collect them from us if </a:t>
            </a:r>
            <a:r>
              <a:rPr lang="en-US" sz="3200" dirty="0" smtClean="0">
                <a:ea typeface="Cambria" charset="0"/>
                <a:cs typeface="Cambria" charset="0"/>
              </a:rPr>
              <a:t>have already been inducted!</a:t>
            </a:r>
            <a:endParaRPr lang="en-US" sz="3200" dirty="0">
              <a:ea typeface="Cambria" charset="0"/>
              <a:cs typeface="Cambria" charset="0"/>
            </a:endParaRPr>
          </a:p>
        </p:txBody>
      </p:sp>
    </p:spTree>
    <p:extLst>
      <p:ext uri="{BB962C8B-B14F-4D97-AF65-F5344CB8AC3E}">
        <p14:creationId xmlns:p14="http://schemas.microsoft.com/office/powerpoint/2010/main" val="253165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Applying for psi chi</a:t>
            </a:r>
            <a:endParaRPr lang="en-US" sz="5400" dirty="0"/>
          </a:p>
        </p:txBody>
      </p:sp>
      <p:pic>
        <p:nvPicPr>
          <p:cNvPr id="4" name="Picture 3"/>
          <p:cNvPicPr>
            <a:picLocks noChangeAspect="1"/>
          </p:cNvPicPr>
          <p:nvPr/>
        </p:nvPicPr>
        <p:blipFill rotWithShape="1">
          <a:blip r:embed="rId2"/>
          <a:srcRect l="18875" t="6666" r="20125" b="37315"/>
          <a:stretch/>
        </p:blipFill>
        <p:spPr>
          <a:xfrm>
            <a:off x="1741513" y="2002486"/>
            <a:ext cx="8706891" cy="4497656"/>
          </a:xfrm>
          <a:prstGeom prst="rect">
            <a:avLst/>
          </a:prstGeom>
        </p:spPr>
      </p:pic>
      <p:sp>
        <p:nvSpPr>
          <p:cNvPr id="5" name="Up Arrow 4"/>
          <p:cNvSpPr/>
          <p:nvPr/>
        </p:nvSpPr>
        <p:spPr>
          <a:xfrm>
            <a:off x="3162300" y="3889364"/>
            <a:ext cx="304800" cy="361950"/>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8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Applying for psi chi</a:t>
            </a:r>
            <a:endParaRPr lang="en-US" sz="5400" dirty="0"/>
          </a:p>
        </p:txBody>
      </p:sp>
      <p:pic>
        <p:nvPicPr>
          <p:cNvPr id="2" name="Picture 1"/>
          <p:cNvPicPr>
            <a:picLocks noChangeAspect="1"/>
          </p:cNvPicPr>
          <p:nvPr/>
        </p:nvPicPr>
        <p:blipFill rotWithShape="1">
          <a:blip r:embed="rId2"/>
          <a:srcRect l="10566" t="47112" r="40578" b="7777"/>
          <a:stretch/>
        </p:blipFill>
        <p:spPr>
          <a:xfrm>
            <a:off x="1824466" y="2059636"/>
            <a:ext cx="8540985" cy="4435953"/>
          </a:xfrm>
          <a:prstGeom prst="rect">
            <a:avLst/>
          </a:prstGeom>
        </p:spPr>
      </p:pic>
      <p:pic>
        <p:nvPicPr>
          <p:cNvPr id="3" name="Picture 2"/>
          <p:cNvPicPr>
            <a:picLocks noChangeAspect="1"/>
          </p:cNvPicPr>
          <p:nvPr/>
        </p:nvPicPr>
        <p:blipFill>
          <a:blip r:embed="rId3"/>
          <a:stretch>
            <a:fillRect/>
          </a:stretch>
        </p:blipFill>
        <p:spPr>
          <a:xfrm>
            <a:off x="4477497" y="4088619"/>
            <a:ext cx="341406" cy="377985"/>
          </a:xfrm>
          <a:prstGeom prst="rect">
            <a:avLst/>
          </a:prstGeom>
        </p:spPr>
      </p:pic>
    </p:spTree>
    <p:extLst>
      <p:ext uri="{BB962C8B-B14F-4D97-AF65-F5344CB8AC3E}">
        <p14:creationId xmlns:p14="http://schemas.microsoft.com/office/powerpoint/2010/main" val="7870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875" t="24222" r="33750" b="21333"/>
          <a:stretch/>
        </p:blipFill>
        <p:spPr>
          <a:xfrm>
            <a:off x="2484983" y="1943986"/>
            <a:ext cx="7219950" cy="4667250"/>
          </a:xfrm>
          <a:prstGeom prst="rect">
            <a:avLst/>
          </a:prstGeom>
        </p:spPr>
      </p:pic>
      <p:sp>
        <p:nvSpPr>
          <p:cNvPr id="6" name="Title 5"/>
          <p:cNvSpPr>
            <a:spLocks noGrp="1"/>
          </p:cNvSpPr>
          <p:nvPr>
            <p:ph type="title"/>
          </p:nvPr>
        </p:nvSpPr>
        <p:spPr/>
        <p:txBody>
          <a:bodyPr>
            <a:normAutofit/>
          </a:bodyPr>
          <a:lstStyle/>
          <a:p>
            <a:r>
              <a:rPr lang="en-US" sz="5400" dirty="0" smtClean="0"/>
              <a:t>Applying for psi chi</a:t>
            </a:r>
            <a:endParaRPr lang="en-US" sz="5400" dirty="0"/>
          </a:p>
        </p:txBody>
      </p:sp>
      <p:pic>
        <p:nvPicPr>
          <p:cNvPr id="3" name="Picture 2"/>
          <p:cNvPicPr>
            <a:picLocks noChangeAspect="1"/>
          </p:cNvPicPr>
          <p:nvPr/>
        </p:nvPicPr>
        <p:blipFill>
          <a:blip r:embed="rId3"/>
          <a:stretch>
            <a:fillRect/>
          </a:stretch>
        </p:blipFill>
        <p:spPr>
          <a:xfrm>
            <a:off x="6592047" y="6233251"/>
            <a:ext cx="341406" cy="377985"/>
          </a:xfrm>
          <a:prstGeom prst="rect">
            <a:avLst/>
          </a:prstGeom>
        </p:spPr>
      </p:pic>
    </p:spTree>
    <p:extLst>
      <p:ext uri="{BB962C8B-B14F-4D97-AF65-F5344CB8AC3E}">
        <p14:creationId xmlns:p14="http://schemas.microsoft.com/office/powerpoint/2010/main" val="374535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dues</a:t>
            </a:r>
            <a:endParaRPr lang="en-US" sz="5400" dirty="0"/>
          </a:p>
        </p:txBody>
      </p:sp>
      <p:sp>
        <p:nvSpPr>
          <p:cNvPr id="3" name="Content Placeholder 2"/>
          <p:cNvSpPr>
            <a:spLocks noGrp="1"/>
          </p:cNvSpPr>
          <p:nvPr>
            <p:ph idx="1"/>
          </p:nvPr>
        </p:nvSpPr>
        <p:spPr/>
        <p:txBody>
          <a:bodyPr>
            <a:normAutofit/>
          </a:bodyPr>
          <a:lstStyle/>
          <a:p>
            <a:r>
              <a:rPr lang="en-US" sz="3200" b="1" dirty="0">
                <a:ea typeface="Cambria" charset="0"/>
                <a:cs typeface="Cambria" charset="0"/>
              </a:rPr>
              <a:t>Psi Chi</a:t>
            </a:r>
          </a:p>
          <a:p>
            <a:pPr marL="860425" lvl="1" indent="-233363"/>
            <a:r>
              <a:rPr lang="en-US" sz="3200" dirty="0">
                <a:ea typeface="Cambria" charset="0"/>
                <a:cs typeface="Cambria" charset="0"/>
              </a:rPr>
              <a:t>One time national dues are $55</a:t>
            </a:r>
          </a:p>
          <a:p>
            <a:pPr marL="860425" lvl="1" indent="-233363"/>
            <a:r>
              <a:rPr lang="en-US" sz="3200" dirty="0">
                <a:ea typeface="Cambria" charset="0"/>
                <a:cs typeface="Cambria" charset="0"/>
              </a:rPr>
              <a:t>Chapter dues are $50</a:t>
            </a:r>
          </a:p>
          <a:p>
            <a:r>
              <a:rPr lang="en-US" sz="3200" b="1" dirty="0">
                <a:ea typeface="Cambria" charset="0"/>
                <a:cs typeface="Cambria" charset="0"/>
              </a:rPr>
              <a:t>Psychology Club</a:t>
            </a:r>
          </a:p>
          <a:p>
            <a:pPr marL="860425" lvl="1" indent="-233363"/>
            <a:r>
              <a:rPr lang="en-US" sz="3200" dirty="0">
                <a:ea typeface="Cambria" charset="0"/>
                <a:cs typeface="Cambria" charset="0"/>
              </a:rPr>
              <a:t>Chapter dues are $50</a:t>
            </a:r>
          </a:p>
          <a:p>
            <a:pPr marL="627062" lvl="1" indent="0">
              <a:buNone/>
            </a:pPr>
            <a:endParaRPr lang="en-US" sz="3200" dirty="0">
              <a:ea typeface="Cambria" charset="0"/>
              <a:cs typeface="Cambria" charset="0"/>
            </a:endParaRPr>
          </a:p>
          <a:p>
            <a:r>
              <a:rPr lang="en-US" sz="3200" dirty="0">
                <a:ea typeface="Cambria" charset="0"/>
                <a:cs typeface="Cambria" charset="0"/>
              </a:rPr>
              <a:t>Dues are due </a:t>
            </a:r>
            <a:r>
              <a:rPr lang="en-US" sz="3200" dirty="0">
                <a:solidFill>
                  <a:srgbClr val="FF0000"/>
                </a:solidFill>
                <a:ea typeface="Cambria" charset="0"/>
                <a:cs typeface="Cambria" charset="0"/>
              </a:rPr>
              <a:t>November </a:t>
            </a:r>
            <a:r>
              <a:rPr lang="en-US" sz="3200" dirty="0" smtClean="0">
                <a:solidFill>
                  <a:srgbClr val="FF0000"/>
                </a:solidFill>
                <a:ea typeface="Cambria" charset="0"/>
                <a:cs typeface="Cambria" charset="0"/>
              </a:rPr>
              <a:t>17</a:t>
            </a:r>
            <a:r>
              <a:rPr lang="en-US" sz="3200" baseline="30000" dirty="0" smtClean="0">
                <a:solidFill>
                  <a:srgbClr val="FF0000"/>
                </a:solidFill>
                <a:ea typeface="Cambria" charset="0"/>
                <a:cs typeface="Cambria" charset="0"/>
              </a:rPr>
              <a:t>th</a:t>
            </a:r>
            <a:r>
              <a:rPr lang="en-US" sz="3200" dirty="0" smtClean="0">
                <a:solidFill>
                  <a:srgbClr val="FF0000"/>
                </a:solidFill>
                <a:ea typeface="Cambria" charset="0"/>
                <a:cs typeface="Cambria" charset="0"/>
              </a:rPr>
              <a:t> </a:t>
            </a:r>
            <a:r>
              <a:rPr lang="en-US" sz="3200" dirty="0">
                <a:ea typeface="Cambria" charset="0"/>
                <a:cs typeface="Cambria" charset="0"/>
              </a:rPr>
              <a:t>– Meeting </a:t>
            </a:r>
            <a:r>
              <a:rPr lang="en-US" sz="3200" dirty="0" smtClean="0">
                <a:ea typeface="Cambria" charset="0"/>
                <a:cs typeface="Cambria" charset="0"/>
              </a:rPr>
              <a:t>Day</a:t>
            </a:r>
            <a:endParaRPr lang="en-US" sz="3200" dirty="0">
              <a:ea typeface="Cambria" charset="0"/>
              <a:cs typeface="Cambria" charset="0"/>
            </a:endParaRPr>
          </a:p>
        </p:txBody>
      </p:sp>
    </p:spTree>
    <p:extLst>
      <p:ext uri="{BB962C8B-B14F-4D97-AF65-F5344CB8AC3E}">
        <p14:creationId xmlns:p14="http://schemas.microsoft.com/office/powerpoint/2010/main" val="184379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Points system</a:t>
            </a:r>
            <a:endParaRPr lang="en-US" sz="5400" dirty="0"/>
          </a:p>
        </p:txBody>
      </p:sp>
      <p:sp>
        <p:nvSpPr>
          <p:cNvPr id="7" name="Content Placeholder 2"/>
          <p:cNvSpPr>
            <a:spLocks noGrp="1"/>
          </p:cNvSpPr>
          <p:nvPr>
            <p:ph idx="1"/>
          </p:nvPr>
        </p:nvSpPr>
        <p:spPr>
          <a:xfrm>
            <a:off x="514350" y="1943100"/>
            <a:ext cx="11677650" cy="4914900"/>
          </a:xfrm>
        </p:spPr>
        <p:txBody>
          <a:bodyPr>
            <a:noAutofit/>
          </a:bodyPr>
          <a:lstStyle/>
          <a:p>
            <a:pPr marL="177800" indent="-177800">
              <a:lnSpc>
                <a:spcPct val="80000"/>
              </a:lnSpc>
            </a:pPr>
            <a:r>
              <a:rPr lang="en-US" dirty="0">
                <a:solidFill>
                  <a:schemeClr val="tx1"/>
                </a:solidFill>
                <a:ea typeface="Cambria" charset="0"/>
                <a:cs typeface="Cambria" charset="0"/>
              </a:rPr>
              <a:t>50 points for </a:t>
            </a:r>
            <a:r>
              <a:rPr lang="en-US" u="sng" dirty="0">
                <a:solidFill>
                  <a:schemeClr val="tx1"/>
                </a:solidFill>
                <a:ea typeface="Cambria" charset="0"/>
                <a:cs typeface="Cambria" charset="0"/>
              </a:rPr>
              <a:t>community service</a:t>
            </a:r>
            <a:r>
              <a:rPr lang="en-US" dirty="0">
                <a:solidFill>
                  <a:schemeClr val="tx1"/>
                </a:solidFill>
                <a:ea typeface="Cambria" charset="0"/>
                <a:cs typeface="Cambria" charset="0"/>
              </a:rPr>
              <a:t> events</a:t>
            </a:r>
          </a:p>
          <a:p>
            <a:pPr marL="177800" indent="-177800">
              <a:lnSpc>
                <a:spcPct val="80000"/>
              </a:lnSpc>
            </a:pPr>
            <a:r>
              <a:rPr lang="en-US" dirty="0">
                <a:solidFill>
                  <a:schemeClr val="tx1"/>
                </a:solidFill>
                <a:ea typeface="Cambria" charset="0"/>
                <a:cs typeface="Cambria" charset="0"/>
              </a:rPr>
              <a:t>25 points for </a:t>
            </a:r>
            <a:r>
              <a:rPr lang="en-US" u="sng" dirty="0">
                <a:solidFill>
                  <a:schemeClr val="tx1"/>
                </a:solidFill>
                <a:ea typeface="Cambria" charset="0"/>
                <a:cs typeface="Cambria" charset="0"/>
              </a:rPr>
              <a:t>social</a:t>
            </a:r>
            <a:r>
              <a:rPr lang="en-US" dirty="0">
                <a:solidFill>
                  <a:schemeClr val="tx1"/>
                </a:solidFill>
                <a:ea typeface="Cambria" charset="0"/>
                <a:cs typeface="Cambria" charset="0"/>
              </a:rPr>
              <a:t> events</a:t>
            </a:r>
          </a:p>
          <a:p>
            <a:pPr marL="177800" indent="-177800">
              <a:lnSpc>
                <a:spcPct val="80000"/>
              </a:lnSpc>
            </a:pPr>
            <a:r>
              <a:rPr lang="en-US" dirty="0">
                <a:solidFill>
                  <a:schemeClr val="tx1"/>
                </a:solidFill>
                <a:ea typeface="Cambria" charset="0"/>
                <a:cs typeface="Cambria" charset="0"/>
              </a:rPr>
              <a:t>25 points for </a:t>
            </a:r>
            <a:r>
              <a:rPr lang="en-US" u="sng" dirty="0">
                <a:solidFill>
                  <a:schemeClr val="tx1"/>
                </a:solidFill>
                <a:ea typeface="Cambria" charset="0"/>
                <a:cs typeface="Cambria" charset="0"/>
              </a:rPr>
              <a:t>academic</a:t>
            </a:r>
            <a:r>
              <a:rPr lang="en-US" dirty="0">
                <a:solidFill>
                  <a:schemeClr val="tx1"/>
                </a:solidFill>
                <a:ea typeface="Cambria" charset="0"/>
                <a:cs typeface="Cambria" charset="0"/>
              </a:rPr>
              <a:t> events</a:t>
            </a:r>
          </a:p>
          <a:p>
            <a:pPr marL="177800" indent="-177800">
              <a:lnSpc>
                <a:spcPct val="80000"/>
              </a:lnSpc>
            </a:pPr>
            <a:r>
              <a:rPr lang="en-US" dirty="0">
                <a:solidFill>
                  <a:schemeClr val="tx1"/>
                </a:solidFill>
                <a:ea typeface="Cambria" charset="0"/>
                <a:cs typeface="Cambria" charset="0"/>
              </a:rPr>
              <a:t>15 points per hour for </a:t>
            </a:r>
            <a:r>
              <a:rPr lang="en-US" u="sng" dirty="0">
                <a:solidFill>
                  <a:schemeClr val="tx1"/>
                </a:solidFill>
                <a:ea typeface="Cambria" charset="0"/>
                <a:cs typeface="Cambria" charset="0"/>
              </a:rPr>
              <a:t>fundraising</a:t>
            </a:r>
            <a:r>
              <a:rPr lang="en-US" dirty="0">
                <a:solidFill>
                  <a:schemeClr val="tx1"/>
                </a:solidFill>
                <a:ea typeface="Cambria" charset="0"/>
                <a:cs typeface="Cambria" charset="0"/>
              </a:rPr>
              <a:t> events</a:t>
            </a:r>
          </a:p>
          <a:p>
            <a:pPr marL="177800" indent="-177800">
              <a:lnSpc>
                <a:spcPct val="80000"/>
              </a:lnSpc>
            </a:pPr>
            <a:r>
              <a:rPr lang="en-US" dirty="0">
                <a:solidFill>
                  <a:schemeClr val="tx1"/>
                </a:solidFill>
                <a:ea typeface="Cambria" charset="0"/>
                <a:cs typeface="Cambria" charset="0"/>
              </a:rPr>
              <a:t>10 points for </a:t>
            </a:r>
            <a:r>
              <a:rPr lang="en-US" u="sng" dirty="0">
                <a:solidFill>
                  <a:schemeClr val="tx1"/>
                </a:solidFill>
                <a:ea typeface="Cambria" charset="0"/>
                <a:cs typeface="Cambria" charset="0"/>
              </a:rPr>
              <a:t>donating items</a:t>
            </a:r>
            <a:r>
              <a:rPr lang="en-US" dirty="0">
                <a:solidFill>
                  <a:schemeClr val="tx1"/>
                </a:solidFill>
                <a:ea typeface="Cambria" charset="0"/>
                <a:cs typeface="Cambria" charset="0"/>
              </a:rPr>
              <a:t> for bake </a:t>
            </a:r>
            <a:r>
              <a:rPr lang="en-US" dirty="0" smtClean="0">
                <a:solidFill>
                  <a:schemeClr val="tx1"/>
                </a:solidFill>
                <a:ea typeface="Cambria" charset="0"/>
                <a:cs typeface="Cambria" charset="0"/>
              </a:rPr>
              <a:t>sales (</a:t>
            </a:r>
            <a:r>
              <a:rPr lang="en-US" dirty="0">
                <a:solidFill>
                  <a:schemeClr val="tx1"/>
                </a:solidFill>
                <a:ea typeface="Cambria" charset="0"/>
                <a:cs typeface="Cambria" charset="0"/>
              </a:rPr>
              <a:t>i.e. sodas, cookies, brownies, </a:t>
            </a:r>
            <a:r>
              <a:rPr lang="en-US" dirty="0" smtClean="0">
                <a:solidFill>
                  <a:schemeClr val="tx1"/>
                </a:solidFill>
                <a:ea typeface="Cambria" charset="0"/>
                <a:cs typeface="Cambria" charset="0"/>
              </a:rPr>
              <a:t>etc.)</a:t>
            </a:r>
            <a:endParaRPr lang="en-US" dirty="0">
              <a:solidFill>
                <a:schemeClr val="tx1"/>
              </a:solidFill>
              <a:ea typeface="Cambria" charset="0"/>
              <a:cs typeface="Cambria" charset="0"/>
            </a:endParaRPr>
          </a:p>
          <a:p>
            <a:pPr marL="177800" indent="-177800">
              <a:lnSpc>
                <a:spcPct val="80000"/>
              </a:lnSpc>
            </a:pPr>
            <a:r>
              <a:rPr lang="en-US" dirty="0">
                <a:solidFill>
                  <a:schemeClr val="tx1"/>
                </a:solidFill>
                <a:ea typeface="Cambria" charset="0"/>
                <a:cs typeface="Cambria" charset="0"/>
              </a:rPr>
              <a:t>10 points per hour for </a:t>
            </a:r>
            <a:r>
              <a:rPr lang="en-US" dirty="0" smtClean="0">
                <a:solidFill>
                  <a:schemeClr val="tx1"/>
                </a:solidFill>
                <a:ea typeface="Cambria" charset="0"/>
                <a:cs typeface="Cambria" charset="0"/>
              </a:rPr>
              <a:t>running Psi Chi </a:t>
            </a:r>
            <a:r>
              <a:rPr lang="en-US" u="sng" dirty="0" smtClean="0">
                <a:solidFill>
                  <a:schemeClr val="tx1"/>
                </a:solidFill>
                <a:ea typeface="Cambria" charset="0"/>
                <a:cs typeface="Cambria" charset="0"/>
              </a:rPr>
              <a:t>store</a:t>
            </a:r>
            <a:r>
              <a:rPr lang="en-US" dirty="0" smtClean="0">
                <a:solidFill>
                  <a:schemeClr val="tx1"/>
                </a:solidFill>
                <a:ea typeface="Cambria" charset="0"/>
                <a:cs typeface="Cambria" charset="0"/>
              </a:rPr>
              <a:t> (Up </a:t>
            </a:r>
            <a:r>
              <a:rPr lang="en-US" dirty="0">
                <a:solidFill>
                  <a:schemeClr val="tx1"/>
                </a:solidFill>
                <a:ea typeface="Cambria" charset="0"/>
                <a:cs typeface="Cambria" charset="0"/>
              </a:rPr>
              <a:t>to limit of </a:t>
            </a:r>
            <a:r>
              <a:rPr lang="en-US" b="1" dirty="0">
                <a:solidFill>
                  <a:schemeClr val="tx1"/>
                </a:solidFill>
                <a:ea typeface="Cambria" charset="0"/>
                <a:cs typeface="Cambria" charset="0"/>
              </a:rPr>
              <a:t>150</a:t>
            </a:r>
            <a:r>
              <a:rPr lang="en-US" dirty="0">
                <a:solidFill>
                  <a:schemeClr val="tx1"/>
                </a:solidFill>
                <a:ea typeface="Cambria" charset="0"/>
                <a:cs typeface="Cambria" charset="0"/>
              </a:rPr>
              <a:t> points)</a:t>
            </a:r>
          </a:p>
          <a:p>
            <a:pPr marL="177800" indent="-177800">
              <a:lnSpc>
                <a:spcPct val="80000"/>
              </a:lnSpc>
            </a:pPr>
            <a:r>
              <a:rPr lang="en-US" dirty="0">
                <a:solidFill>
                  <a:schemeClr val="tx1"/>
                </a:solidFill>
                <a:ea typeface="Cambria" charset="0"/>
                <a:cs typeface="Cambria" charset="0"/>
              </a:rPr>
              <a:t>10 points for </a:t>
            </a:r>
            <a:r>
              <a:rPr lang="en-US" u="sng" dirty="0">
                <a:solidFill>
                  <a:schemeClr val="tx1"/>
                </a:solidFill>
                <a:ea typeface="Cambria" charset="0"/>
                <a:cs typeface="Cambria" charset="0"/>
              </a:rPr>
              <a:t>meetings</a:t>
            </a:r>
            <a:endParaRPr lang="en-US" dirty="0">
              <a:solidFill>
                <a:schemeClr val="tx1"/>
              </a:solidFill>
              <a:ea typeface="Cambria" charset="0"/>
              <a:cs typeface="Cambria" charset="0"/>
            </a:endParaRPr>
          </a:p>
          <a:p>
            <a:pPr marL="177800" indent="-177800">
              <a:lnSpc>
                <a:spcPct val="80000"/>
              </a:lnSpc>
            </a:pPr>
            <a:r>
              <a:rPr lang="en-US" dirty="0">
                <a:solidFill>
                  <a:schemeClr val="tx1"/>
                </a:solidFill>
                <a:ea typeface="Cambria" charset="0"/>
                <a:cs typeface="Cambria" charset="0"/>
              </a:rPr>
              <a:t>10 points for </a:t>
            </a:r>
            <a:r>
              <a:rPr lang="en-US" u="sng" dirty="0">
                <a:solidFill>
                  <a:schemeClr val="tx1"/>
                </a:solidFill>
                <a:ea typeface="Cambria" charset="0"/>
                <a:cs typeface="Cambria" charset="0"/>
              </a:rPr>
              <a:t>wearing Psi Chi/Psychology Club shirt</a:t>
            </a:r>
            <a:r>
              <a:rPr lang="en-US" dirty="0">
                <a:solidFill>
                  <a:schemeClr val="tx1"/>
                </a:solidFill>
                <a:ea typeface="Cambria" charset="0"/>
                <a:cs typeface="Cambria" charset="0"/>
              </a:rPr>
              <a:t> to </a:t>
            </a:r>
            <a:r>
              <a:rPr lang="en-US" dirty="0" smtClean="0">
                <a:solidFill>
                  <a:schemeClr val="tx1"/>
                </a:solidFill>
                <a:ea typeface="Cambria" charset="0"/>
                <a:cs typeface="Cambria" charset="0"/>
              </a:rPr>
              <a:t>meetings/events</a:t>
            </a:r>
            <a:endParaRPr lang="en-US" dirty="0">
              <a:solidFill>
                <a:schemeClr val="tx1"/>
              </a:solidFill>
              <a:ea typeface="Cambria" charset="0"/>
              <a:cs typeface="Cambria" charset="0"/>
            </a:endParaRPr>
          </a:p>
          <a:p>
            <a:pPr marL="177800" indent="-177800">
              <a:lnSpc>
                <a:spcPct val="80000"/>
              </a:lnSpc>
            </a:pPr>
            <a:r>
              <a:rPr lang="en-US" dirty="0">
                <a:solidFill>
                  <a:schemeClr val="tx1"/>
                </a:solidFill>
                <a:ea typeface="Cambria" charset="0"/>
                <a:cs typeface="Cambria" charset="0"/>
              </a:rPr>
              <a:t>5 points for </a:t>
            </a:r>
            <a:r>
              <a:rPr lang="en-US" u="sng" dirty="0">
                <a:solidFill>
                  <a:schemeClr val="tx1"/>
                </a:solidFill>
                <a:ea typeface="Cambria" charset="0"/>
                <a:cs typeface="Cambria" charset="0"/>
              </a:rPr>
              <a:t>wearing Psi Chi/Psychology Club wristband</a:t>
            </a:r>
            <a:r>
              <a:rPr lang="en-US" dirty="0">
                <a:solidFill>
                  <a:schemeClr val="tx1"/>
                </a:solidFill>
                <a:ea typeface="Cambria" charset="0"/>
                <a:cs typeface="Cambria" charset="0"/>
              </a:rPr>
              <a:t> to meetings/events</a:t>
            </a:r>
          </a:p>
          <a:p>
            <a:pPr marL="177800" indent="-177800">
              <a:lnSpc>
                <a:spcPct val="80000"/>
              </a:lnSpc>
            </a:pPr>
            <a:r>
              <a:rPr lang="en-US" dirty="0">
                <a:solidFill>
                  <a:schemeClr val="tx1"/>
                </a:solidFill>
                <a:ea typeface="Cambria" charset="0"/>
                <a:cs typeface="Cambria" charset="0"/>
              </a:rPr>
              <a:t>10 points for </a:t>
            </a:r>
            <a:r>
              <a:rPr lang="en-US" u="sng" dirty="0">
                <a:solidFill>
                  <a:schemeClr val="tx1"/>
                </a:solidFill>
                <a:ea typeface="Cambria" charset="0"/>
                <a:cs typeface="Cambria" charset="0"/>
              </a:rPr>
              <a:t>bringing a friend</a:t>
            </a:r>
            <a:r>
              <a:rPr lang="en-US" dirty="0">
                <a:solidFill>
                  <a:schemeClr val="tx1"/>
                </a:solidFill>
                <a:ea typeface="Cambria" charset="0"/>
                <a:cs typeface="Cambria" charset="0"/>
              </a:rPr>
              <a:t> to Psi Chi meetings/events</a:t>
            </a:r>
          </a:p>
          <a:p>
            <a:pPr marL="177800" indent="-177800">
              <a:lnSpc>
                <a:spcPct val="80000"/>
              </a:lnSpc>
            </a:pPr>
            <a:r>
              <a:rPr lang="en-US" dirty="0">
                <a:solidFill>
                  <a:schemeClr val="tx1"/>
                </a:solidFill>
                <a:ea typeface="Cambria" charset="0"/>
                <a:cs typeface="Cambria" charset="0"/>
              </a:rPr>
              <a:t>10 points for </a:t>
            </a:r>
            <a:r>
              <a:rPr lang="en-US" u="sng" dirty="0">
                <a:solidFill>
                  <a:schemeClr val="tx1"/>
                </a:solidFill>
                <a:ea typeface="Cambria" charset="0"/>
                <a:cs typeface="Cambria" charset="0"/>
              </a:rPr>
              <a:t>committee activities</a:t>
            </a:r>
            <a:r>
              <a:rPr lang="en-US" dirty="0">
                <a:solidFill>
                  <a:schemeClr val="tx1"/>
                </a:solidFill>
                <a:ea typeface="Cambria" charset="0"/>
                <a:cs typeface="Cambria" charset="0"/>
              </a:rPr>
              <a:t> (i.e. newsletter, scrapbook pages</a:t>
            </a:r>
            <a:r>
              <a:rPr lang="en-US" dirty="0" smtClean="0">
                <a:solidFill>
                  <a:schemeClr val="tx1"/>
                </a:solidFill>
                <a:ea typeface="Cambria" charset="0"/>
                <a:cs typeface="Cambria" charset="0"/>
              </a:rPr>
              <a:t>)</a:t>
            </a:r>
            <a:endParaRPr lang="en-US" dirty="0">
              <a:solidFill>
                <a:schemeClr val="tx1"/>
              </a:solidFill>
              <a:ea typeface="Cambria" charset="0"/>
              <a:cs typeface="Cambria" charset="0"/>
            </a:endParaRPr>
          </a:p>
        </p:txBody>
      </p:sp>
    </p:spTree>
    <p:extLst>
      <p:ext uri="{BB962C8B-B14F-4D97-AF65-F5344CB8AC3E}">
        <p14:creationId xmlns:p14="http://schemas.microsoft.com/office/powerpoint/2010/main" val="309643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Points system</a:t>
            </a:r>
            <a:endParaRPr lang="en-US" sz="5400" dirty="0"/>
          </a:p>
        </p:txBody>
      </p:sp>
      <p:sp>
        <p:nvSpPr>
          <p:cNvPr id="3" name="Content Placeholder 2"/>
          <p:cNvSpPr>
            <a:spLocks noGrp="1"/>
          </p:cNvSpPr>
          <p:nvPr>
            <p:ph idx="1"/>
          </p:nvPr>
        </p:nvSpPr>
        <p:spPr/>
        <p:txBody>
          <a:bodyPr>
            <a:normAutofit/>
          </a:bodyPr>
          <a:lstStyle/>
          <a:p>
            <a:r>
              <a:rPr lang="en-US" sz="3200" dirty="0">
                <a:ea typeface="Cambria" charset="0"/>
                <a:cs typeface="Cambria" charset="0"/>
              </a:rPr>
              <a:t>Earn 0 – 199 points = $50 Dues</a:t>
            </a:r>
          </a:p>
          <a:p>
            <a:r>
              <a:rPr lang="en-US" sz="3200" dirty="0">
                <a:ea typeface="Cambria" charset="0"/>
                <a:cs typeface="Cambria" charset="0"/>
              </a:rPr>
              <a:t>Earn 200 - 399 points = $40 Dues</a:t>
            </a:r>
          </a:p>
          <a:p>
            <a:r>
              <a:rPr lang="en-US" sz="3200" dirty="0">
                <a:ea typeface="Cambria" charset="0"/>
                <a:cs typeface="Cambria" charset="0"/>
              </a:rPr>
              <a:t>Earn 400+ points = $25 </a:t>
            </a:r>
            <a:r>
              <a:rPr lang="en-US" sz="3200" dirty="0" smtClean="0">
                <a:ea typeface="Cambria" charset="0"/>
                <a:cs typeface="Cambria" charset="0"/>
              </a:rPr>
              <a:t>Dues</a:t>
            </a:r>
            <a:endParaRPr lang="en-US" sz="3200" dirty="0">
              <a:ea typeface="Cambria" charset="0"/>
              <a:cs typeface="Cambria" charset="0"/>
            </a:endParaRPr>
          </a:p>
        </p:txBody>
      </p:sp>
    </p:spTree>
    <p:extLst>
      <p:ext uri="{BB962C8B-B14F-4D97-AF65-F5344CB8AC3E}">
        <p14:creationId xmlns:p14="http://schemas.microsoft.com/office/powerpoint/2010/main" val="13443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t-Shirts</a:t>
            </a:r>
            <a:endParaRPr lang="en-US" sz="5400" dirty="0"/>
          </a:p>
        </p:txBody>
      </p:sp>
      <p:sp>
        <p:nvSpPr>
          <p:cNvPr id="3" name="Content Placeholder 2"/>
          <p:cNvSpPr>
            <a:spLocks noGrp="1"/>
          </p:cNvSpPr>
          <p:nvPr>
            <p:ph idx="1"/>
          </p:nvPr>
        </p:nvSpPr>
        <p:spPr/>
        <p:txBody>
          <a:bodyPr>
            <a:normAutofit/>
          </a:bodyPr>
          <a:lstStyle/>
          <a:p>
            <a:r>
              <a:rPr lang="en-US" sz="3200" dirty="0" smtClean="0">
                <a:ea typeface="Cambria" charset="0"/>
                <a:cs typeface="Cambria" charset="0"/>
              </a:rPr>
              <a:t>1 for $7</a:t>
            </a:r>
          </a:p>
          <a:p>
            <a:r>
              <a:rPr lang="en-US" sz="3200" dirty="0" smtClean="0">
                <a:ea typeface="Cambria" charset="0"/>
                <a:cs typeface="Cambria" charset="0"/>
              </a:rPr>
              <a:t>2 for $12</a:t>
            </a:r>
            <a:endParaRPr lang="en-US" sz="3200" dirty="0">
              <a:ea typeface="Cambria" charset="0"/>
              <a:cs typeface="Cambria" charset="0"/>
            </a:endParaRPr>
          </a:p>
        </p:txBody>
      </p:sp>
      <p:pic>
        <p:nvPicPr>
          <p:cNvPr id="5"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14" y="4019365"/>
            <a:ext cx="2525923" cy="24129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450" y="4019365"/>
            <a:ext cx="2568587" cy="2412942"/>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421" y="4019365"/>
            <a:ext cx="2543907" cy="24129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8370" y="4019365"/>
            <a:ext cx="2524647" cy="2417299"/>
          </a:xfrm>
          <a:prstGeom prst="rect">
            <a:avLst/>
          </a:prstGeom>
        </p:spPr>
      </p:pic>
      <p:sp>
        <p:nvSpPr>
          <p:cNvPr id="4" name="TextBox 3"/>
          <p:cNvSpPr txBox="1"/>
          <p:nvPr/>
        </p:nvSpPr>
        <p:spPr>
          <a:xfrm rot="20389938">
            <a:off x="6831780" y="4705569"/>
            <a:ext cx="3581095" cy="923330"/>
          </a:xfrm>
          <a:prstGeom prst="rect">
            <a:avLst/>
          </a:prstGeom>
          <a:noFill/>
          <a:ln>
            <a:solidFill>
              <a:srgbClr val="C00000"/>
            </a:solidFill>
          </a:ln>
        </p:spPr>
        <p:txBody>
          <a:bodyPr wrap="square" rtlCol="0">
            <a:spAutoFit/>
          </a:bodyPr>
          <a:lstStyle/>
          <a:p>
            <a:r>
              <a:rPr lang="en-US" sz="5400" b="1" dirty="0" smtClean="0">
                <a:solidFill>
                  <a:srgbClr val="FF0000"/>
                </a:solidFill>
                <a:latin typeface="Aharoni" panose="02010803020104030203" pitchFamily="2" charset="-79"/>
                <a:cs typeface="Aharoni" panose="02010803020104030203" pitchFamily="2" charset="-79"/>
              </a:rPr>
              <a:t>SOLD OUT</a:t>
            </a:r>
            <a:endParaRPr lang="en-US" sz="5400" b="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860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si c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599630"/>
            <a:ext cx="11849099" cy="104305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342900" y="3810000"/>
            <a:ext cx="11506200" cy="1390650"/>
          </a:xfrm>
        </p:spPr>
        <p:txBody>
          <a:bodyPr>
            <a:normAutofit/>
          </a:bodyPr>
          <a:lstStyle/>
          <a:p>
            <a:r>
              <a:rPr lang="en-US" sz="4300" dirty="0" smtClean="0"/>
              <a:t>First General Meeting</a:t>
            </a:r>
          </a:p>
          <a:p>
            <a:pPr algn="r"/>
            <a:r>
              <a:rPr lang="en-US" sz="2800" dirty="0" smtClean="0"/>
              <a:t>Thursday, September 8th</a:t>
            </a:r>
            <a:endParaRPr lang="en-US" sz="2800" dirty="0"/>
          </a:p>
        </p:txBody>
      </p:sp>
    </p:spTree>
    <p:extLst>
      <p:ext uri="{BB962C8B-B14F-4D97-AF65-F5344CB8AC3E}">
        <p14:creationId xmlns:p14="http://schemas.microsoft.com/office/powerpoint/2010/main" val="427784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Bake sale</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3600" b="1" dirty="0" smtClean="0">
                <a:ea typeface="Cambria" charset="0"/>
                <a:cs typeface="Cambria" charset="0"/>
              </a:rPr>
              <a:t>Tuesday, September 13</a:t>
            </a:r>
            <a:r>
              <a:rPr lang="en-US" sz="3600" b="1" baseline="30000" dirty="0" smtClean="0">
                <a:ea typeface="Cambria" charset="0"/>
                <a:cs typeface="Cambria" charset="0"/>
              </a:rPr>
              <a:t>th</a:t>
            </a:r>
            <a:endParaRPr lang="en-US" sz="3600" b="1" dirty="0" smtClean="0">
              <a:ea typeface="Cambria" charset="0"/>
              <a:cs typeface="Cambria" charset="0"/>
            </a:endParaRPr>
          </a:p>
          <a:p>
            <a:r>
              <a:rPr lang="en-US" sz="3200" dirty="0" smtClean="0">
                <a:ea typeface="Cambria" charset="0"/>
                <a:cs typeface="Cambria" charset="0"/>
              </a:rPr>
              <a:t>9:00 AM-4:00 PM</a:t>
            </a:r>
          </a:p>
          <a:p>
            <a:r>
              <a:rPr lang="en-US" sz="3200" dirty="0" smtClean="0">
                <a:ea typeface="Cambria" charset="0"/>
                <a:cs typeface="Cambria" charset="0"/>
              </a:rPr>
              <a:t>Donations (food/drink)</a:t>
            </a:r>
          </a:p>
          <a:p>
            <a:r>
              <a:rPr lang="en-US" sz="3200" dirty="0" smtClean="0">
                <a:ea typeface="Cambria" charset="0"/>
                <a:cs typeface="Cambria" charset="0"/>
              </a:rPr>
              <a:t>Volunteers</a:t>
            </a:r>
          </a:p>
          <a:p>
            <a:endParaRPr lang="en-US" sz="3200" dirty="0">
              <a:ea typeface="Cambria" charset="0"/>
              <a:cs typeface="Cambria" charset="0"/>
            </a:endParaRPr>
          </a:p>
        </p:txBody>
      </p:sp>
      <p:pic>
        <p:nvPicPr>
          <p:cNvPr id="2" name="Picture 1"/>
          <p:cNvPicPr>
            <a:picLocks noChangeAspect="1"/>
          </p:cNvPicPr>
          <p:nvPr/>
        </p:nvPicPr>
        <p:blipFill>
          <a:blip r:embed="rId2"/>
          <a:stretch>
            <a:fillRect/>
          </a:stretch>
        </p:blipFill>
        <p:spPr>
          <a:xfrm>
            <a:off x="6834099" y="3881914"/>
            <a:ext cx="4152900" cy="2336006"/>
          </a:xfrm>
          <a:prstGeom prst="rect">
            <a:avLst/>
          </a:prstGeom>
        </p:spPr>
      </p:pic>
    </p:spTree>
    <p:extLst>
      <p:ext uri="{BB962C8B-B14F-4D97-AF65-F5344CB8AC3E}">
        <p14:creationId xmlns:p14="http://schemas.microsoft.com/office/powerpoint/2010/main" val="153674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Halloween party</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3600" b="1" dirty="0" smtClean="0">
                <a:ea typeface="Cambria" charset="0"/>
                <a:cs typeface="Cambria" charset="0"/>
              </a:rPr>
              <a:t>Thursday, October 27</a:t>
            </a:r>
            <a:r>
              <a:rPr lang="en-US" sz="3600" b="1" baseline="30000" dirty="0" smtClean="0">
                <a:ea typeface="Cambria" charset="0"/>
                <a:cs typeface="Cambria" charset="0"/>
              </a:rPr>
              <a:t>th</a:t>
            </a:r>
            <a:endParaRPr lang="en-US" sz="3600" b="1" dirty="0" smtClean="0">
              <a:ea typeface="Cambria" charset="0"/>
              <a:cs typeface="Cambria" charset="0"/>
            </a:endParaRPr>
          </a:p>
          <a:p>
            <a:r>
              <a:rPr lang="en-US" sz="3200" dirty="0" err="1" smtClean="0">
                <a:ea typeface="Cambria" charset="0"/>
                <a:cs typeface="Cambria" charset="0"/>
              </a:rPr>
              <a:t>Heyne</a:t>
            </a:r>
            <a:r>
              <a:rPr lang="en-US" sz="3200" dirty="0" smtClean="0">
                <a:ea typeface="Cambria" charset="0"/>
                <a:cs typeface="Cambria" charset="0"/>
              </a:rPr>
              <a:t> 135 at 5:30 PM</a:t>
            </a:r>
          </a:p>
        </p:txBody>
      </p:sp>
      <p:pic>
        <p:nvPicPr>
          <p:cNvPr id="7" name="Picture 6"/>
          <p:cNvPicPr>
            <a:picLocks noChangeAspect="1"/>
          </p:cNvPicPr>
          <p:nvPr/>
        </p:nvPicPr>
        <p:blipFill>
          <a:blip r:embed="rId2"/>
          <a:stretch>
            <a:fillRect/>
          </a:stretch>
        </p:blipFill>
        <p:spPr>
          <a:xfrm>
            <a:off x="0" y="3785350"/>
            <a:ext cx="12193057" cy="3072650"/>
          </a:xfrm>
          <a:prstGeom prst="rect">
            <a:avLst/>
          </a:prstGeom>
        </p:spPr>
      </p:pic>
    </p:spTree>
    <p:extLst>
      <p:ext uri="{BB962C8B-B14F-4D97-AF65-F5344CB8AC3E}">
        <p14:creationId xmlns:p14="http://schemas.microsoft.com/office/powerpoint/2010/main" val="219284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inductions</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3600" b="1" dirty="0" smtClean="0">
                <a:ea typeface="Cambria" charset="0"/>
                <a:cs typeface="Cambria" charset="0"/>
              </a:rPr>
              <a:t>Saturday, December 3</a:t>
            </a:r>
            <a:r>
              <a:rPr lang="en-US" sz="3600" b="1" baseline="30000" dirty="0" smtClean="0">
                <a:ea typeface="Cambria" charset="0"/>
                <a:cs typeface="Cambria" charset="0"/>
              </a:rPr>
              <a:t>rd</a:t>
            </a:r>
            <a:endParaRPr lang="en-US" sz="3600" b="1" dirty="0" smtClean="0">
              <a:ea typeface="Cambria" charset="0"/>
              <a:cs typeface="Cambria" charset="0"/>
            </a:endParaRPr>
          </a:p>
          <a:p>
            <a:r>
              <a:rPr lang="en-US" sz="3200" dirty="0" smtClean="0">
                <a:ea typeface="Cambria" charset="0"/>
                <a:cs typeface="Cambria" charset="0"/>
              </a:rPr>
              <a:t>7:00 PM – 9:00 PM</a:t>
            </a:r>
          </a:p>
          <a:p>
            <a:r>
              <a:rPr lang="en-US" sz="3200" dirty="0" smtClean="0">
                <a:ea typeface="Cambria" charset="0"/>
                <a:cs typeface="Cambria" charset="0"/>
              </a:rPr>
              <a:t>TBD</a:t>
            </a:r>
          </a:p>
          <a:p>
            <a:endParaRPr lang="en-US" sz="3200" dirty="0">
              <a:ea typeface="Cambria" charset="0"/>
              <a:cs typeface="Cambria" charset="0"/>
            </a:endParaRPr>
          </a:p>
        </p:txBody>
      </p:sp>
      <p:pic>
        <p:nvPicPr>
          <p:cNvPr id="5" name="Picture 4"/>
          <p:cNvPicPr>
            <a:picLocks noChangeAspect="1"/>
          </p:cNvPicPr>
          <p:nvPr/>
        </p:nvPicPr>
        <p:blipFill>
          <a:blip r:embed="rId2"/>
          <a:stretch>
            <a:fillRect/>
          </a:stretch>
        </p:blipFill>
        <p:spPr>
          <a:xfrm>
            <a:off x="0" y="4177349"/>
            <a:ext cx="12192000" cy="2680651"/>
          </a:xfrm>
          <a:prstGeom prst="rect">
            <a:avLst/>
          </a:prstGeom>
        </p:spPr>
      </p:pic>
    </p:spTree>
    <p:extLst>
      <p:ext uri="{BB962C8B-B14F-4D97-AF65-F5344CB8AC3E}">
        <p14:creationId xmlns:p14="http://schemas.microsoft.com/office/powerpoint/2010/main" val="16784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err="1" smtClean="0"/>
              <a:t>Swpa</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3600" b="1" dirty="0" smtClean="0">
                <a:ea typeface="Cambria" charset="0"/>
                <a:cs typeface="Cambria" charset="0"/>
              </a:rPr>
              <a:t>March 31 – April 2, 2017</a:t>
            </a:r>
          </a:p>
          <a:p>
            <a:r>
              <a:rPr lang="en-US" sz="3200" dirty="0" err="1" smtClean="0">
                <a:ea typeface="Cambria" charset="0"/>
                <a:cs typeface="Cambria" charset="0"/>
              </a:rPr>
              <a:t>Riverwalk</a:t>
            </a:r>
            <a:r>
              <a:rPr lang="en-US" sz="3200" dirty="0" smtClean="0">
                <a:ea typeface="Cambria" charset="0"/>
                <a:cs typeface="Cambria" charset="0"/>
              </a:rPr>
              <a:t> San Antonio</a:t>
            </a:r>
          </a:p>
          <a:p>
            <a:r>
              <a:rPr lang="en-US" sz="3200" dirty="0" smtClean="0">
                <a:ea typeface="Cambria" charset="0"/>
                <a:cs typeface="Cambria" charset="0"/>
              </a:rPr>
              <a:t>Hyatt Regency</a:t>
            </a:r>
          </a:p>
          <a:p>
            <a:r>
              <a:rPr lang="en-US" sz="3200" dirty="0">
                <a:ea typeface="Cambria" charset="0"/>
                <a:cs typeface="Cambria" charset="0"/>
              </a:rPr>
              <a:t>Deadline for Submission: November 1, 2016 at 11:59 PM</a:t>
            </a:r>
          </a:p>
          <a:p>
            <a:pPr marL="0" indent="0">
              <a:buNone/>
            </a:pPr>
            <a:endParaRPr lang="en-US" sz="3200" dirty="0">
              <a:ea typeface="Cambria" charset="0"/>
              <a:cs typeface="Cambria" charset="0"/>
            </a:endParaRPr>
          </a:p>
        </p:txBody>
      </p:sp>
    </p:spTree>
    <p:extLst>
      <p:ext uri="{BB962C8B-B14F-4D97-AF65-F5344CB8AC3E}">
        <p14:creationId xmlns:p14="http://schemas.microsoft.com/office/powerpoint/2010/main" val="13123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Tutoring</a:t>
            </a:r>
            <a:endParaRPr lang="en-US" sz="5400" dirty="0"/>
          </a:p>
        </p:txBody>
      </p:sp>
      <p:sp>
        <p:nvSpPr>
          <p:cNvPr id="3" name="Content Placeholder 2"/>
          <p:cNvSpPr>
            <a:spLocks noGrp="1"/>
          </p:cNvSpPr>
          <p:nvPr>
            <p:ph idx="1"/>
          </p:nvPr>
        </p:nvSpPr>
        <p:spPr>
          <a:xfrm>
            <a:off x="1202919" y="2011680"/>
            <a:ext cx="9784080" cy="4674870"/>
          </a:xfrm>
        </p:spPr>
        <p:txBody>
          <a:bodyPr>
            <a:normAutofit/>
          </a:bodyPr>
          <a:lstStyle/>
          <a:p>
            <a:pPr marL="0" indent="0" algn="ctr">
              <a:buNone/>
            </a:pPr>
            <a:r>
              <a:rPr lang="en-US" sz="4400" b="1" dirty="0" smtClean="0">
                <a:solidFill>
                  <a:srgbClr val="66CCFF"/>
                </a:solidFill>
                <a:ea typeface="Cambria" charset="0"/>
                <a:cs typeface="Cambria" charset="0"/>
              </a:rPr>
              <a:t>uh.psichi.tutor@gmail.com</a:t>
            </a:r>
          </a:p>
          <a:p>
            <a:pPr marL="0" indent="0">
              <a:buNone/>
            </a:pPr>
            <a:r>
              <a:rPr lang="en-US" sz="3600" dirty="0" smtClean="0">
                <a:ea typeface="Cambria" charset="0"/>
                <a:cs typeface="Cambria" charset="0"/>
              </a:rPr>
              <a:t>Courses offered:</a:t>
            </a:r>
          </a:p>
          <a:p>
            <a:pPr marL="0" indent="0">
              <a:buNone/>
            </a:pPr>
            <a:r>
              <a:rPr lang="en-US" sz="3200" dirty="0">
                <a:ea typeface="Cambria" charset="0"/>
                <a:cs typeface="Cambria" charset="0"/>
              </a:rPr>
              <a:t>	</a:t>
            </a:r>
            <a:r>
              <a:rPr lang="en-US" sz="3000" dirty="0" smtClean="0">
                <a:ea typeface="Cambria" charset="0"/>
                <a:cs typeface="Cambria" charset="0"/>
              </a:rPr>
              <a:t>Intro to Psychology		Personality Psychology</a:t>
            </a:r>
          </a:p>
          <a:p>
            <a:pPr marL="0" indent="0">
              <a:buNone/>
            </a:pPr>
            <a:r>
              <a:rPr lang="en-US" sz="3000" dirty="0">
                <a:ea typeface="Cambria" charset="0"/>
                <a:cs typeface="Cambria" charset="0"/>
              </a:rPr>
              <a:t>	</a:t>
            </a:r>
            <a:r>
              <a:rPr lang="en-US" sz="3000" dirty="0" smtClean="0">
                <a:ea typeface="Cambria" charset="0"/>
                <a:cs typeface="Cambria" charset="0"/>
              </a:rPr>
              <a:t>Research Methods		I/O Psychology</a:t>
            </a:r>
          </a:p>
          <a:p>
            <a:pPr marL="0" indent="0">
              <a:buNone/>
            </a:pPr>
            <a:r>
              <a:rPr lang="en-US" sz="3000" dirty="0">
                <a:ea typeface="Cambria" charset="0"/>
                <a:cs typeface="Cambria" charset="0"/>
              </a:rPr>
              <a:t>	</a:t>
            </a:r>
            <a:r>
              <a:rPr lang="en-US" sz="3000" dirty="0" smtClean="0">
                <a:ea typeface="Cambria" charset="0"/>
                <a:cs typeface="Cambria" charset="0"/>
              </a:rPr>
              <a:t>Abnormal Psychology		Social Psychology</a:t>
            </a:r>
          </a:p>
          <a:p>
            <a:pPr marL="0" indent="0">
              <a:buNone/>
            </a:pPr>
            <a:r>
              <a:rPr lang="en-US" sz="3000" dirty="0">
                <a:ea typeface="Cambria" charset="0"/>
                <a:cs typeface="Cambria" charset="0"/>
              </a:rPr>
              <a:t>	</a:t>
            </a:r>
            <a:r>
              <a:rPr lang="en-US" sz="3000" dirty="0" err="1" smtClean="0">
                <a:ea typeface="Cambria" charset="0"/>
                <a:cs typeface="Cambria" charset="0"/>
              </a:rPr>
              <a:t>Psyc</a:t>
            </a:r>
            <a:r>
              <a:rPr lang="en-US" sz="3000" dirty="0" smtClean="0">
                <a:ea typeface="Cambria" charset="0"/>
                <a:cs typeface="Cambria" charset="0"/>
              </a:rPr>
              <a:t> Stats				Physiological Psychology</a:t>
            </a:r>
          </a:p>
          <a:p>
            <a:pPr marL="0" indent="0">
              <a:buNone/>
            </a:pPr>
            <a:r>
              <a:rPr lang="en-US" sz="3000" dirty="0">
                <a:ea typeface="Cambria" charset="0"/>
                <a:cs typeface="Cambria" charset="0"/>
              </a:rPr>
              <a:t>	</a:t>
            </a:r>
            <a:r>
              <a:rPr lang="en-US" sz="3000" dirty="0" smtClean="0">
                <a:ea typeface="Cambria" charset="0"/>
                <a:cs typeface="Cambria" charset="0"/>
              </a:rPr>
              <a:t>Cognitive Psychology</a:t>
            </a:r>
            <a:endParaRPr lang="en-US" sz="3000" dirty="0">
              <a:ea typeface="Cambria" charset="0"/>
              <a:cs typeface="Cambria" charset="0"/>
            </a:endParaRPr>
          </a:p>
        </p:txBody>
      </p:sp>
    </p:spTree>
    <p:extLst>
      <p:ext uri="{BB962C8B-B14F-4D97-AF65-F5344CB8AC3E}">
        <p14:creationId xmlns:p14="http://schemas.microsoft.com/office/powerpoint/2010/main" val="16278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Chair elections</a:t>
            </a:r>
            <a:endParaRPr lang="en-US" sz="5400" dirty="0"/>
          </a:p>
        </p:txBody>
      </p:sp>
      <p:sp>
        <p:nvSpPr>
          <p:cNvPr id="3" name="Content Placeholder 2"/>
          <p:cNvSpPr>
            <a:spLocks noGrp="1"/>
          </p:cNvSpPr>
          <p:nvPr>
            <p:ph idx="1"/>
          </p:nvPr>
        </p:nvSpPr>
        <p:spPr>
          <a:xfrm>
            <a:off x="1202919" y="2011680"/>
            <a:ext cx="9784080" cy="4522470"/>
          </a:xfrm>
        </p:spPr>
        <p:txBody>
          <a:bodyPr>
            <a:normAutofit/>
          </a:bodyPr>
          <a:lstStyle/>
          <a:p>
            <a:pPr marL="0" indent="0" algn="ctr">
              <a:buNone/>
            </a:pPr>
            <a:r>
              <a:rPr lang="en-US" sz="3600" b="1" dirty="0" smtClean="0">
                <a:ea typeface="Cambria" charset="0"/>
                <a:cs typeface="Cambria" charset="0"/>
              </a:rPr>
              <a:t>September 22, 2017</a:t>
            </a:r>
          </a:p>
          <a:p>
            <a:r>
              <a:rPr lang="en-US" sz="3600" dirty="0" err="1" smtClean="0">
                <a:ea typeface="Cambria" charset="0"/>
                <a:cs typeface="Cambria" charset="0"/>
              </a:rPr>
              <a:t>Commitees</a:t>
            </a:r>
            <a:r>
              <a:rPr lang="en-US" sz="3600" dirty="0" smtClean="0">
                <a:ea typeface="Cambria" charset="0"/>
                <a:cs typeface="Cambria" charset="0"/>
              </a:rPr>
              <a:t>:</a:t>
            </a:r>
          </a:p>
          <a:p>
            <a:pPr lvl="1"/>
            <a:r>
              <a:rPr lang="en-US" sz="3400" dirty="0" smtClean="0">
                <a:ea typeface="Cambria" charset="0"/>
                <a:cs typeface="Cambria" charset="0"/>
              </a:rPr>
              <a:t>Social: Sahar Anjum</a:t>
            </a:r>
          </a:p>
          <a:p>
            <a:pPr lvl="1"/>
            <a:r>
              <a:rPr lang="en-US" sz="3400" dirty="0" smtClean="0">
                <a:ea typeface="Cambria" charset="0"/>
                <a:cs typeface="Cambria" charset="0"/>
              </a:rPr>
              <a:t>Inductions: Mohammad Abdel-Aziz</a:t>
            </a:r>
          </a:p>
          <a:p>
            <a:pPr lvl="1"/>
            <a:r>
              <a:rPr lang="en-US" sz="3400" dirty="0" smtClean="0">
                <a:ea typeface="Cambria" charset="0"/>
                <a:cs typeface="Cambria" charset="0"/>
              </a:rPr>
              <a:t>Fundraising: Stephen </a:t>
            </a:r>
            <a:r>
              <a:rPr lang="en-US" sz="3400" dirty="0" err="1" smtClean="0">
                <a:ea typeface="Cambria" charset="0"/>
                <a:cs typeface="Cambria" charset="0"/>
              </a:rPr>
              <a:t>Netzley</a:t>
            </a:r>
            <a:endParaRPr lang="en-US" sz="3400" dirty="0" smtClean="0">
              <a:ea typeface="Cambria" charset="0"/>
              <a:cs typeface="Cambria" charset="0"/>
            </a:endParaRPr>
          </a:p>
          <a:p>
            <a:pPr lvl="1"/>
            <a:r>
              <a:rPr lang="en-US" sz="3400" dirty="0" smtClean="0">
                <a:ea typeface="Cambria" charset="0"/>
                <a:cs typeface="Cambria" charset="0"/>
              </a:rPr>
              <a:t>Volunteering: Hoang Tran</a:t>
            </a:r>
          </a:p>
          <a:p>
            <a:pPr lvl="1"/>
            <a:r>
              <a:rPr lang="en-US" sz="3400" dirty="0" smtClean="0">
                <a:ea typeface="Cambria" charset="0"/>
                <a:cs typeface="Cambria" charset="0"/>
              </a:rPr>
              <a:t>Scrapbook/Blog: </a:t>
            </a:r>
            <a:r>
              <a:rPr lang="en-US" sz="3400" dirty="0" err="1" smtClean="0">
                <a:ea typeface="Cambria" charset="0"/>
                <a:cs typeface="Cambria" charset="0"/>
              </a:rPr>
              <a:t>Nohal</a:t>
            </a:r>
            <a:r>
              <a:rPr lang="en-US" sz="3400" dirty="0" smtClean="0">
                <a:ea typeface="Cambria" charset="0"/>
                <a:cs typeface="Cambria" charset="0"/>
              </a:rPr>
              <a:t> Hussain</a:t>
            </a:r>
          </a:p>
          <a:p>
            <a:pPr lvl="1"/>
            <a:r>
              <a:rPr lang="en-US" sz="3400" dirty="0" smtClean="0">
                <a:ea typeface="Cambria" charset="0"/>
                <a:cs typeface="Cambria" charset="0"/>
              </a:rPr>
              <a:t>Academic Affairs/SWPA: Cana </a:t>
            </a:r>
            <a:r>
              <a:rPr lang="en-US" sz="3400" dirty="0" err="1" smtClean="0">
                <a:ea typeface="Cambria" charset="0"/>
                <a:cs typeface="Cambria" charset="0"/>
              </a:rPr>
              <a:t>Quave</a:t>
            </a:r>
            <a:endParaRPr lang="en-US" sz="3400" dirty="0" smtClean="0">
              <a:ea typeface="Cambria" charset="0"/>
              <a:cs typeface="Cambria" charset="0"/>
            </a:endParaRPr>
          </a:p>
        </p:txBody>
      </p:sp>
    </p:spTree>
    <p:extLst>
      <p:ext uri="{BB962C8B-B14F-4D97-AF65-F5344CB8AC3E}">
        <p14:creationId xmlns:p14="http://schemas.microsoft.com/office/powerpoint/2010/main" val="275805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Chair elections</a:t>
            </a:r>
            <a:endParaRPr lang="en-US" sz="5400" dirty="0"/>
          </a:p>
        </p:txBody>
      </p:sp>
      <p:sp>
        <p:nvSpPr>
          <p:cNvPr id="3" name="Content Placeholder 2"/>
          <p:cNvSpPr>
            <a:spLocks noGrp="1"/>
          </p:cNvSpPr>
          <p:nvPr>
            <p:ph idx="1"/>
          </p:nvPr>
        </p:nvSpPr>
        <p:spPr>
          <a:xfrm>
            <a:off x="1202919" y="2011680"/>
            <a:ext cx="9784080" cy="4522470"/>
          </a:xfrm>
        </p:spPr>
        <p:txBody>
          <a:bodyPr>
            <a:normAutofit/>
          </a:bodyPr>
          <a:lstStyle/>
          <a:p>
            <a:pPr marL="0" indent="0" algn="ctr">
              <a:buNone/>
            </a:pPr>
            <a:r>
              <a:rPr lang="en-US" sz="3600" b="1" dirty="0" smtClean="0">
                <a:ea typeface="Cambria" charset="0"/>
                <a:cs typeface="Cambria" charset="0"/>
              </a:rPr>
              <a:t>September 22, 2017</a:t>
            </a:r>
          </a:p>
          <a:p>
            <a:r>
              <a:rPr lang="en-US" sz="3600" dirty="0" smtClean="0">
                <a:ea typeface="Cambria" charset="0"/>
                <a:cs typeface="Cambria" charset="0"/>
              </a:rPr>
              <a:t>Psi Chi and Psychology Club members are allowed to run for chair positions</a:t>
            </a:r>
          </a:p>
          <a:p>
            <a:r>
              <a:rPr lang="en-US" sz="3600" dirty="0" smtClean="0">
                <a:ea typeface="Cambria" charset="0"/>
                <a:cs typeface="Cambria" charset="0"/>
              </a:rPr>
              <a:t>Email </a:t>
            </a:r>
            <a:r>
              <a:rPr lang="en-US" sz="3600" dirty="0" smtClean="0">
                <a:ea typeface="Cambria" charset="0"/>
                <a:cs typeface="Cambria" charset="0"/>
                <a:hlinkClick r:id="rId2"/>
              </a:rPr>
              <a:t>uh.psichi@yahoo.com</a:t>
            </a:r>
            <a:r>
              <a:rPr lang="en-US" sz="3600" dirty="0" smtClean="0">
                <a:ea typeface="Cambria" charset="0"/>
                <a:cs typeface="Cambria" charset="0"/>
              </a:rPr>
              <a:t> by September 21</a:t>
            </a:r>
            <a:r>
              <a:rPr lang="en-US" sz="3600" baseline="30000" dirty="0" smtClean="0">
                <a:ea typeface="Cambria" charset="0"/>
                <a:cs typeface="Cambria" charset="0"/>
              </a:rPr>
              <a:t>st</a:t>
            </a:r>
            <a:r>
              <a:rPr lang="en-US" sz="3600" dirty="0" smtClean="0">
                <a:ea typeface="Cambria" charset="0"/>
                <a:cs typeface="Cambria" charset="0"/>
              </a:rPr>
              <a:t> if you want to run for a position</a:t>
            </a:r>
          </a:p>
          <a:p>
            <a:r>
              <a:rPr lang="en-US" sz="3600" dirty="0" smtClean="0">
                <a:ea typeface="Cambria" charset="0"/>
                <a:cs typeface="Cambria" charset="0"/>
              </a:rPr>
              <a:t>Prepare a short speech</a:t>
            </a:r>
          </a:p>
        </p:txBody>
      </p:sp>
    </p:spTree>
    <p:extLst>
      <p:ext uri="{BB962C8B-B14F-4D97-AF65-F5344CB8AC3E}">
        <p14:creationId xmlns:p14="http://schemas.microsoft.com/office/powerpoint/2010/main" val="413006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Ra opportunities</a:t>
            </a:r>
            <a:endParaRPr lang="en-US" sz="5400" dirty="0"/>
          </a:p>
        </p:txBody>
      </p:sp>
      <p:sp>
        <p:nvSpPr>
          <p:cNvPr id="3" name="Content Placeholder 2"/>
          <p:cNvSpPr>
            <a:spLocks noGrp="1"/>
          </p:cNvSpPr>
          <p:nvPr>
            <p:ph idx="1"/>
          </p:nvPr>
        </p:nvSpPr>
        <p:spPr>
          <a:xfrm>
            <a:off x="1202919" y="2011680"/>
            <a:ext cx="9784080" cy="4655820"/>
          </a:xfrm>
        </p:spPr>
        <p:txBody>
          <a:bodyPr>
            <a:normAutofit/>
          </a:bodyPr>
          <a:lstStyle/>
          <a:p>
            <a:pPr marL="0" indent="0" algn="ctr">
              <a:buNone/>
            </a:pPr>
            <a:r>
              <a:rPr lang="en-US" sz="3600" b="1" dirty="0" smtClean="0">
                <a:ea typeface="Cambria" charset="0"/>
                <a:cs typeface="Cambria" charset="0"/>
              </a:rPr>
              <a:t>Developmental Cognitive Neuroscience Lab</a:t>
            </a:r>
          </a:p>
          <a:p>
            <a:r>
              <a:rPr lang="en-US" sz="3200" dirty="0" smtClean="0">
                <a:ea typeface="Cambria" charset="0"/>
                <a:cs typeface="Cambria" charset="0"/>
              </a:rPr>
              <a:t>PI: Dr. Don Foss</a:t>
            </a:r>
          </a:p>
          <a:p>
            <a:r>
              <a:rPr lang="en-US" sz="3200" dirty="0">
                <a:ea typeface="Cambria" charset="0"/>
                <a:cs typeface="Cambria" charset="0"/>
              </a:rPr>
              <a:t>RAs would be involved in collecting data </a:t>
            </a:r>
            <a:r>
              <a:rPr lang="en-US" sz="3200" dirty="0" smtClean="0">
                <a:ea typeface="Cambria" charset="0"/>
                <a:cs typeface="Cambria" charset="0"/>
              </a:rPr>
              <a:t>from experiments </a:t>
            </a:r>
            <a:r>
              <a:rPr lang="en-US" sz="3200" dirty="0">
                <a:ea typeface="Cambria" charset="0"/>
                <a:cs typeface="Cambria" charset="0"/>
              </a:rPr>
              <a:t>and engaging in discussions about </a:t>
            </a:r>
            <a:r>
              <a:rPr lang="en-US" sz="3200" dirty="0" smtClean="0">
                <a:ea typeface="Cambria" charset="0"/>
                <a:cs typeface="Cambria" charset="0"/>
              </a:rPr>
              <a:t>lab research </a:t>
            </a:r>
            <a:r>
              <a:rPr lang="en-US" sz="3200" dirty="0">
                <a:ea typeface="Cambria" charset="0"/>
                <a:cs typeface="Cambria" charset="0"/>
              </a:rPr>
              <a:t>and other peer reviewed articles in laboratory </a:t>
            </a:r>
            <a:r>
              <a:rPr lang="en-US" sz="3200" dirty="0" smtClean="0">
                <a:ea typeface="Cambria" charset="0"/>
                <a:cs typeface="Cambria" charset="0"/>
              </a:rPr>
              <a:t>meetings</a:t>
            </a:r>
          </a:p>
          <a:p>
            <a:pPr marL="0" indent="0">
              <a:buNone/>
            </a:pPr>
            <a:endParaRPr lang="en-US" sz="2000" dirty="0" smtClean="0">
              <a:ea typeface="Cambria" charset="0"/>
              <a:cs typeface="Cambria" charset="0"/>
            </a:endParaRPr>
          </a:p>
          <a:p>
            <a:pPr marL="0" indent="0" algn="ctr">
              <a:buNone/>
            </a:pPr>
            <a:r>
              <a:rPr lang="en-US" sz="4000" b="1" dirty="0" smtClean="0">
                <a:solidFill>
                  <a:srgbClr val="66CCFF"/>
                </a:solidFill>
                <a:ea typeface="Cambria" charset="0"/>
                <a:cs typeface="Cambria" charset="0"/>
              </a:rPr>
              <a:t>Contact: Joe </a:t>
            </a:r>
            <a:r>
              <a:rPr lang="en-US" sz="4000" b="1" dirty="0" err="1" smtClean="0">
                <a:solidFill>
                  <a:srgbClr val="66CCFF"/>
                </a:solidFill>
                <a:ea typeface="Cambria" charset="0"/>
                <a:cs typeface="Cambria" charset="0"/>
              </a:rPr>
              <a:t>Pirozzolo</a:t>
            </a:r>
            <a:r>
              <a:rPr lang="en-US" sz="4000" b="1" dirty="0">
                <a:solidFill>
                  <a:srgbClr val="66CCFF"/>
                </a:solidFill>
                <a:ea typeface="Cambria" charset="0"/>
                <a:cs typeface="Cambria" charset="0"/>
              </a:rPr>
              <a:t> at jwpirozzolo@uh.edu</a:t>
            </a:r>
            <a:endParaRPr lang="en-US" sz="4000" b="1" dirty="0" smtClean="0">
              <a:solidFill>
                <a:srgbClr val="66CCFF"/>
              </a:solidFill>
              <a:ea typeface="Cambria" charset="0"/>
              <a:cs typeface="Cambria" charset="0"/>
            </a:endParaRPr>
          </a:p>
          <a:p>
            <a:pPr marL="0" indent="0">
              <a:buNone/>
            </a:pPr>
            <a:endParaRPr lang="en-US" sz="3200" dirty="0">
              <a:ea typeface="Cambria" charset="0"/>
              <a:cs typeface="Cambria" charset="0"/>
            </a:endParaRPr>
          </a:p>
        </p:txBody>
      </p:sp>
    </p:spTree>
    <p:extLst>
      <p:ext uri="{BB962C8B-B14F-4D97-AF65-F5344CB8AC3E}">
        <p14:creationId xmlns:p14="http://schemas.microsoft.com/office/powerpoint/2010/main" val="263826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Ra opportunities</a:t>
            </a:r>
            <a:endParaRPr lang="en-US" sz="5400" dirty="0"/>
          </a:p>
        </p:txBody>
      </p:sp>
      <p:sp>
        <p:nvSpPr>
          <p:cNvPr id="3" name="Content Placeholder 2"/>
          <p:cNvSpPr>
            <a:spLocks noGrp="1"/>
          </p:cNvSpPr>
          <p:nvPr>
            <p:ph idx="1"/>
          </p:nvPr>
        </p:nvSpPr>
        <p:spPr>
          <a:xfrm>
            <a:off x="720526" y="1978090"/>
            <a:ext cx="10748866" cy="4879910"/>
          </a:xfrm>
        </p:spPr>
        <p:txBody>
          <a:bodyPr>
            <a:normAutofit/>
          </a:bodyPr>
          <a:lstStyle/>
          <a:p>
            <a:pPr marL="0" indent="0" algn="ctr">
              <a:buNone/>
            </a:pPr>
            <a:r>
              <a:rPr lang="en-US" sz="3600" b="1" dirty="0" smtClean="0">
                <a:ea typeface="Cambria" charset="0"/>
                <a:cs typeface="Cambria" charset="0"/>
              </a:rPr>
              <a:t>School of Social Work; Adolescent mental health</a:t>
            </a:r>
          </a:p>
          <a:p>
            <a:r>
              <a:rPr lang="en-US" sz="3200" dirty="0" smtClean="0">
                <a:ea typeface="Cambria" charset="0"/>
                <a:cs typeface="Cambria" charset="0"/>
              </a:rPr>
              <a:t>PI: Dr. Gearing</a:t>
            </a:r>
          </a:p>
          <a:p>
            <a:pPr marL="742950" lvl="1" indent="-514350">
              <a:buFont typeface="+mj-lt"/>
              <a:buAutoNum type="arabicPeriod"/>
            </a:pPr>
            <a:r>
              <a:rPr lang="en-US" sz="3000" dirty="0" smtClean="0">
                <a:ea typeface="Cambria" charset="0"/>
                <a:cs typeface="Cambria" charset="0"/>
              </a:rPr>
              <a:t>Tech Connect Intervention</a:t>
            </a:r>
          </a:p>
          <a:p>
            <a:pPr marL="742950" lvl="1" indent="-514350">
              <a:buFont typeface="+mj-lt"/>
              <a:buAutoNum type="arabicPeriod"/>
            </a:pPr>
            <a:r>
              <a:rPr lang="en-US" sz="3000" dirty="0" smtClean="0">
                <a:ea typeface="Cambria" charset="0"/>
                <a:cs typeface="Cambria" charset="0"/>
              </a:rPr>
              <a:t>Tech Connect HD (Hospital Discharge)</a:t>
            </a:r>
          </a:p>
          <a:p>
            <a:pPr marL="742950" lvl="1" indent="-514350">
              <a:buFont typeface="+mj-lt"/>
              <a:buAutoNum type="arabicPeriod"/>
            </a:pPr>
            <a:r>
              <a:rPr lang="en-US" sz="3000" dirty="0" smtClean="0">
                <a:ea typeface="Cambria" charset="0"/>
                <a:cs typeface="Cambria" charset="0"/>
              </a:rPr>
              <a:t>Engaging Latinos in Youth Mental Health Services: Examining Stigma, Barriers, and Facilitators</a:t>
            </a:r>
          </a:p>
          <a:p>
            <a:pPr marL="0" indent="0">
              <a:buNone/>
            </a:pPr>
            <a:endParaRPr lang="en-US" sz="2000" dirty="0" smtClean="0">
              <a:ea typeface="Cambria" charset="0"/>
              <a:cs typeface="Cambria" charset="0"/>
            </a:endParaRPr>
          </a:p>
          <a:p>
            <a:pPr marL="0" indent="0" algn="ctr">
              <a:buNone/>
            </a:pPr>
            <a:r>
              <a:rPr lang="en-US" sz="3600" b="1" dirty="0" smtClean="0">
                <a:solidFill>
                  <a:srgbClr val="66CCFF"/>
                </a:solidFill>
                <a:ea typeface="Cambria" charset="0"/>
                <a:cs typeface="Cambria" charset="0"/>
              </a:rPr>
              <a:t>Contact: Dr. Gearing at </a:t>
            </a:r>
            <a:r>
              <a:rPr lang="en-US" sz="3600" b="1" dirty="0" smtClean="0">
                <a:hlinkClick r:id="rId2"/>
              </a:rPr>
              <a:t>rgearing@uh.edu</a:t>
            </a:r>
            <a:endParaRPr lang="en-US" sz="3600" b="1" dirty="0">
              <a:ea typeface="Cambria" charset="0"/>
              <a:cs typeface="Cambria" charset="0"/>
            </a:endParaRPr>
          </a:p>
        </p:txBody>
      </p:sp>
    </p:spTree>
    <p:extLst>
      <p:ext uri="{BB962C8B-B14F-4D97-AF65-F5344CB8AC3E}">
        <p14:creationId xmlns:p14="http://schemas.microsoft.com/office/powerpoint/2010/main" val="46777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Ra opportunities</a:t>
            </a:r>
            <a:endParaRPr lang="en-US" sz="5400" dirty="0"/>
          </a:p>
        </p:txBody>
      </p:sp>
      <p:pic>
        <p:nvPicPr>
          <p:cNvPr id="2" name="Picture 1"/>
          <p:cNvPicPr>
            <a:picLocks noChangeAspect="1"/>
          </p:cNvPicPr>
          <p:nvPr/>
        </p:nvPicPr>
        <p:blipFill rotWithShape="1">
          <a:blip r:embed="rId2"/>
          <a:srcRect l="34085" t="11053" r="34141" b="15376"/>
          <a:stretch/>
        </p:blipFill>
        <p:spPr>
          <a:xfrm>
            <a:off x="4165472" y="1831953"/>
            <a:ext cx="3858973" cy="5026047"/>
          </a:xfrm>
          <a:prstGeom prst="rect">
            <a:avLst/>
          </a:prstGeom>
        </p:spPr>
      </p:pic>
    </p:spTree>
    <p:extLst>
      <p:ext uri="{BB962C8B-B14F-4D97-AF65-F5344CB8AC3E}">
        <p14:creationId xmlns:p14="http://schemas.microsoft.com/office/powerpoint/2010/main" val="153809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smtClean="0"/>
              <a:t>announcements</a:t>
            </a:r>
            <a:endParaRPr lang="en-US" sz="5400" dirty="0"/>
          </a:p>
        </p:txBody>
      </p:sp>
      <p:sp>
        <p:nvSpPr>
          <p:cNvPr id="3" name="Content Placeholder 2"/>
          <p:cNvSpPr>
            <a:spLocks noGrp="1"/>
          </p:cNvSpPr>
          <p:nvPr>
            <p:ph idx="1"/>
          </p:nvPr>
        </p:nvSpPr>
        <p:spPr/>
        <p:txBody>
          <a:bodyPr>
            <a:normAutofit/>
          </a:bodyPr>
          <a:lstStyle/>
          <a:p>
            <a:r>
              <a:rPr lang="en-US" sz="3200" dirty="0" smtClean="0"/>
              <a:t>Make sure you sign in so you receive points for attending the meetings and events!</a:t>
            </a:r>
          </a:p>
          <a:p>
            <a:r>
              <a:rPr lang="en-US" sz="3200" dirty="0" smtClean="0"/>
              <a:t>Please refer to the first edition of the Psychobabble for more information about the points system.</a:t>
            </a:r>
            <a:endParaRPr lang="en-US" sz="3200" dirty="0"/>
          </a:p>
        </p:txBody>
      </p:sp>
    </p:spTree>
    <p:extLst>
      <p:ext uri="{BB962C8B-B14F-4D97-AF65-F5344CB8AC3E}">
        <p14:creationId xmlns:p14="http://schemas.microsoft.com/office/powerpoint/2010/main" val="20731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Ra opportunities</a:t>
            </a:r>
            <a:endParaRPr lang="en-US" sz="5400" dirty="0"/>
          </a:p>
        </p:txBody>
      </p:sp>
      <p:pic>
        <p:nvPicPr>
          <p:cNvPr id="4" name="Picture 3"/>
          <p:cNvPicPr>
            <a:picLocks noChangeAspect="1"/>
          </p:cNvPicPr>
          <p:nvPr/>
        </p:nvPicPr>
        <p:blipFill rotWithShape="1">
          <a:blip r:embed="rId2"/>
          <a:srcRect l="32186" t="22445" r="23930" b="20889"/>
          <a:stretch/>
        </p:blipFill>
        <p:spPr>
          <a:xfrm>
            <a:off x="1669804" y="1865673"/>
            <a:ext cx="8850310" cy="4887915"/>
          </a:xfrm>
          <a:prstGeom prst="rect">
            <a:avLst/>
          </a:prstGeom>
        </p:spPr>
      </p:pic>
    </p:spTree>
    <p:extLst>
      <p:ext uri="{BB962C8B-B14F-4D97-AF65-F5344CB8AC3E}">
        <p14:creationId xmlns:p14="http://schemas.microsoft.com/office/powerpoint/2010/main" val="21345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Upcoming events</a:t>
            </a:r>
            <a:endParaRPr lang="en-US" sz="5400" dirty="0"/>
          </a:p>
        </p:txBody>
      </p:sp>
      <p:sp>
        <p:nvSpPr>
          <p:cNvPr id="3" name="Content Placeholder 2"/>
          <p:cNvSpPr>
            <a:spLocks noGrp="1"/>
          </p:cNvSpPr>
          <p:nvPr>
            <p:ph idx="1"/>
          </p:nvPr>
        </p:nvSpPr>
        <p:spPr>
          <a:xfrm>
            <a:off x="1202919" y="1895565"/>
            <a:ext cx="9784080" cy="4846320"/>
          </a:xfrm>
        </p:spPr>
        <p:txBody>
          <a:bodyPr>
            <a:normAutofit fontScale="77500" lnSpcReduction="20000"/>
          </a:bodyPr>
          <a:lstStyle/>
          <a:p>
            <a:r>
              <a:rPr lang="en-US" sz="3100" dirty="0" smtClean="0">
                <a:ea typeface="Cambria" charset="0"/>
                <a:cs typeface="Cambria" charset="0"/>
              </a:rPr>
              <a:t>September 13: Bake Sale</a:t>
            </a:r>
          </a:p>
          <a:p>
            <a:r>
              <a:rPr lang="en-US" sz="3100" dirty="0" smtClean="0">
                <a:ea typeface="Cambria" charset="0"/>
                <a:cs typeface="Cambria" charset="0"/>
              </a:rPr>
              <a:t>September 22: Second General Meeting</a:t>
            </a:r>
          </a:p>
          <a:p>
            <a:r>
              <a:rPr lang="en-US" sz="3100" dirty="0" smtClean="0">
                <a:ea typeface="Cambria" charset="0"/>
                <a:cs typeface="Cambria" charset="0"/>
              </a:rPr>
              <a:t>October 6: Third General Meeting</a:t>
            </a:r>
          </a:p>
          <a:p>
            <a:r>
              <a:rPr lang="en-US" sz="3100" dirty="0" smtClean="0">
                <a:ea typeface="Cambria" charset="0"/>
                <a:cs typeface="Cambria" charset="0"/>
              </a:rPr>
              <a:t>October 13: CV Talk</a:t>
            </a:r>
          </a:p>
          <a:p>
            <a:r>
              <a:rPr lang="en-US" sz="3100" dirty="0" smtClean="0">
                <a:ea typeface="Cambria" charset="0"/>
                <a:cs typeface="Cambria" charset="0"/>
              </a:rPr>
              <a:t>October 20: Fourth General Meeting/Research Talk</a:t>
            </a:r>
          </a:p>
          <a:p>
            <a:r>
              <a:rPr lang="en-US" sz="3100" dirty="0" smtClean="0">
                <a:ea typeface="Cambria" charset="0"/>
                <a:cs typeface="Cambria" charset="0"/>
              </a:rPr>
              <a:t>October 25: Bake Sale</a:t>
            </a:r>
          </a:p>
          <a:p>
            <a:r>
              <a:rPr lang="en-US" sz="3100" dirty="0" smtClean="0">
                <a:ea typeface="Cambria" charset="0"/>
                <a:cs typeface="Cambria" charset="0"/>
              </a:rPr>
              <a:t>October 27: Halloween Party</a:t>
            </a:r>
          </a:p>
          <a:p>
            <a:r>
              <a:rPr lang="en-US" sz="3100" dirty="0" smtClean="0">
                <a:ea typeface="Cambria" charset="0"/>
                <a:cs typeface="Cambria" charset="0"/>
              </a:rPr>
              <a:t>November 3: Fifth General Meeting</a:t>
            </a:r>
          </a:p>
          <a:p>
            <a:r>
              <a:rPr lang="en-US" sz="3100" dirty="0" smtClean="0">
                <a:ea typeface="Cambria" charset="0"/>
                <a:cs typeface="Cambria" charset="0"/>
              </a:rPr>
              <a:t>November 15: Bake Sale</a:t>
            </a:r>
          </a:p>
          <a:p>
            <a:r>
              <a:rPr lang="en-US" sz="3100" dirty="0" smtClean="0">
                <a:ea typeface="Cambria" charset="0"/>
                <a:cs typeface="Cambria" charset="0"/>
              </a:rPr>
              <a:t>November 17: </a:t>
            </a:r>
            <a:r>
              <a:rPr lang="en-US" sz="3100" dirty="0" smtClean="0">
                <a:solidFill>
                  <a:srgbClr val="FF0000"/>
                </a:solidFill>
                <a:ea typeface="Cambria" charset="0"/>
                <a:cs typeface="Cambria" charset="0"/>
              </a:rPr>
              <a:t>DUES DUE</a:t>
            </a:r>
            <a:r>
              <a:rPr lang="en-US" sz="3100" dirty="0" smtClean="0">
                <a:ea typeface="Cambria" charset="0"/>
                <a:cs typeface="Cambria" charset="0"/>
              </a:rPr>
              <a:t>/Sixth General Meeting</a:t>
            </a:r>
          </a:p>
          <a:p>
            <a:r>
              <a:rPr lang="en-US" sz="3100" dirty="0" smtClean="0">
                <a:ea typeface="Cambria" charset="0"/>
                <a:cs typeface="Cambria" charset="0"/>
              </a:rPr>
              <a:t>December 3: Inductions</a:t>
            </a:r>
          </a:p>
          <a:p>
            <a:endParaRPr lang="en-US" sz="3200" dirty="0" smtClean="0">
              <a:ea typeface="Cambria" charset="0"/>
              <a:cs typeface="Cambria" charset="0"/>
            </a:endParaRPr>
          </a:p>
        </p:txBody>
      </p:sp>
    </p:spTree>
    <p:extLst>
      <p:ext uri="{BB962C8B-B14F-4D97-AF65-F5344CB8AC3E}">
        <p14:creationId xmlns:p14="http://schemas.microsoft.com/office/powerpoint/2010/main" val="27309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Contact us!</a:t>
            </a:r>
            <a:endParaRPr lang="en-US" sz="5400" dirty="0"/>
          </a:p>
        </p:txBody>
      </p:sp>
      <p:sp>
        <p:nvSpPr>
          <p:cNvPr id="3" name="Content Placeholder 2"/>
          <p:cNvSpPr>
            <a:spLocks noGrp="1"/>
          </p:cNvSpPr>
          <p:nvPr>
            <p:ph idx="1"/>
          </p:nvPr>
        </p:nvSpPr>
        <p:spPr>
          <a:xfrm>
            <a:off x="1202919" y="1895565"/>
            <a:ext cx="9784080" cy="4846320"/>
          </a:xfrm>
        </p:spPr>
        <p:txBody>
          <a:bodyPr>
            <a:normAutofit/>
          </a:bodyPr>
          <a:lstStyle/>
          <a:p>
            <a:r>
              <a:rPr lang="en-US" sz="3200" dirty="0" smtClean="0">
                <a:ea typeface="Cambria" charset="0"/>
                <a:cs typeface="Cambria" charset="0"/>
              </a:rPr>
              <a:t>Office: </a:t>
            </a:r>
            <a:r>
              <a:rPr lang="en-US" sz="3200" dirty="0" err="1" smtClean="0">
                <a:ea typeface="Cambria" charset="0"/>
                <a:cs typeface="Cambria" charset="0"/>
              </a:rPr>
              <a:t>Heyne</a:t>
            </a:r>
            <a:r>
              <a:rPr lang="en-US" sz="3200" dirty="0" smtClean="0">
                <a:ea typeface="Cambria" charset="0"/>
                <a:cs typeface="Cambria" charset="0"/>
              </a:rPr>
              <a:t> 105</a:t>
            </a:r>
          </a:p>
          <a:p>
            <a:r>
              <a:rPr lang="en-US" sz="3200" dirty="0" smtClean="0">
                <a:ea typeface="Cambria" charset="0"/>
                <a:cs typeface="Cambria" charset="0"/>
              </a:rPr>
              <a:t>Email: </a:t>
            </a:r>
            <a:r>
              <a:rPr lang="en-US" sz="3200" dirty="0" smtClean="0">
                <a:ea typeface="Cambria" charset="0"/>
                <a:cs typeface="Cambria" charset="0"/>
                <a:hlinkClick r:id="rId2"/>
              </a:rPr>
              <a:t>uh.psichi@yahoo.com</a:t>
            </a:r>
            <a:endParaRPr lang="en-US" sz="3200" dirty="0" smtClean="0">
              <a:ea typeface="Cambria" charset="0"/>
              <a:cs typeface="Cambria" charset="0"/>
            </a:endParaRPr>
          </a:p>
          <a:p>
            <a:r>
              <a:rPr lang="en-US" sz="3200" dirty="0" smtClean="0">
                <a:ea typeface="Cambria" charset="0"/>
                <a:cs typeface="Cambria" charset="0"/>
              </a:rPr>
              <a:t>Blog</a:t>
            </a:r>
            <a:r>
              <a:rPr lang="en-US" sz="3200" dirty="0">
                <a:ea typeface="Cambria" charset="0"/>
                <a:cs typeface="Cambria" charset="0"/>
              </a:rPr>
              <a:t>: http://psichiuofh.blogspot.com/</a:t>
            </a:r>
          </a:p>
          <a:p>
            <a:r>
              <a:rPr lang="en-US" sz="3200" dirty="0" smtClean="0">
                <a:ea typeface="Cambria" charset="0"/>
                <a:cs typeface="Cambria" charset="0"/>
              </a:rPr>
              <a:t> 	: Psi Chi and Psychology Club at the University of Houston</a:t>
            </a:r>
          </a:p>
          <a:p>
            <a:r>
              <a:rPr lang="en-US" sz="3200" dirty="0" smtClean="0">
                <a:ea typeface="Cambria" charset="0"/>
                <a:cs typeface="Cambria" charset="0"/>
              </a:rPr>
              <a:t> 	: </a:t>
            </a:r>
            <a:r>
              <a:rPr lang="en-US" sz="3200" dirty="0" err="1" smtClean="0">
                <a:ea typeface="Cambria" charset="0"/>
                <a:cs typeface="Cambria" charset="0"/>
              </a:rPr>
              <a:t>uhpsichi</a:t>
            </a:r>
            <a:endParaRPr lang="en-US" sz="3200" dirty="0" smtClean="0">
              <a:ea typeface="Cambria" charset="0"/>
              <a:cs typeface="Cambria" charset="0"/>
            </a:endParaRPr>
          </a:p>
          <a:p>
            <a:r>
              <a:rPr lang="en-US" sz="3200" dirty="0" smtClean="0">
                <a:ea typeface="Cambria" charset="0"/>
                <a:cs typeface="Cambria" charset="0"/>
              </a:rPr>
              <a:t> 	: </a:t>
            </a:r>
            <a:r>
              <a:rPr lang="en-US" sz="3200" dirty="0" err="1" smtClean="0">
                <a:ea typeface="Cambria" charset="0"/>
                <a:cs typeface="Cambria" charset="0"/>
              </a:rPr>
              <a:t>uhpsichi</a:t>
            </a:r>
            <a:endParaRPr lang="en-US" sz="3200" dirty="0" smtClean="0">
              <a:ea typeface="Cambria" charset="0"/>
              <a:cs typeface="Cambria" charset="0"/>
            </a:endParaRPr>
          </a:p>
          <a:p>
            <a:r>
              <a:rPr lang="en-US" sz="3200" dirty="0" smtClean="0">
                <a:ea typeface="Cambria" charset="0"/>
                <a:cs typeface="Cambria" charset="0"/>
              </a:rPr>
              <a:t>Connect with Psi Chi on </a:t>
            </a:r>
            <a:r>
              <a:rPr lang="en-US" sz="3200" b="1" dirty="0" smtClean="0">
                <a:solidFill>
                  <a:srgbClr val="FF0000"/>
                </a:solidFill>
                <a:ea typeface="Cambria" charset="0"/>
                <a:cs typeface="Cambria" charset="0"/>
              </a:rPr>
              <a:t>Get Involved</a:t>
            </a:r>
            <a:r>
              <a:rPr lang="en-US" sz="3200" dirty="0" smtClean="0">
                <a:ea typeface="Cambria" charset="0"/>
                <a:cs typeface="Cambria" charset="0"/>
              </a:rPr>
              <a:t> – UH Access</a:t>
            </a:r>
          </a:p>
          <a:p>
            <a:endParaRPr lang="en-US" sz="3200" dirty="0" smtClean="0">
              <a:ea typeface="Cambria" charset="0"/>
              <a:cs typeface="Cambria" charset="0"/>
            </a:endParaRPr>
          </a:p>
        </p:txBody>
      </p:sp>
      <p:pic>
        <p:nvPicPr>
          <p:cNvPr id="1026" name="Picture 2" descr="Image result for facebook symb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385" y="3709126"/>
            <a:ext cx="514349" cy="514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5227" t="11994" r="25454" b="19159"/>
          <a:stretch/>
        </p:blipFill>
        <p:spPr>
          <a:xfrm>
            <a:off x="1634694" y="4806406"/>
            <a:ext cx="505040" cy="514349"/>
          </a:xfrm>
          <a:prstGeom prst="rect">
            <a:avLst/>
          </a:prstGeom>
        </p:spPr>
      </p:pic>
      <p:pic>
        <p:nvPicPr>
          <p:cNvPr id="1028" name="Picture 4" descr="Image result for snapcha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385" y="5411849"/>
            <a:ext cx="514349" cy="51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snapcode</a:t>
            </a:r>
            <a:endParaRPr lang="en-US" dirty="0"/>
          </a:p>
        </p:txBody>
      </p:sp>
      <p:pic>
        <p:nvPicPr>
          <p:cNvPr id="1026" name="Picture 2" descr="imag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5053" t="8289" r="24875" b="56241"/>
          <a:stretch/>
        </p:blipFill>
        <p:spPr bwMode="auto">
          <a:xfrm>
            <a:off x="3555930" y="1792936"/>
            <a:ext cx="5078057" cy="506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9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Psi Chi officers 2016-2017</a:t>
            </a:r>
            <a:endParaRPr lang="en-US" sz="5400" dirty="0"/>
          </a:p>
        </p:txBody>
      </p:sp>
      <p:sp>
        <p:nvSpPr>
          <p:cNvPr id="3" name="Content Placeholder 2"/>
          <p:cNvSpPr>
            <a:spLocks noGrp="1"/>
          </p:cNvSpPr>
          <p:nvPr>
            <p:ph idx="1"/>
          </p:nvPr>
        </p:nvSpPr>
        <p:spPr/>
        <p:txBody>
          <a:bodyPr>
            <a:normAutofit/>
          </a:bodyPr>
          <a:lstStyle/>
          <a:p>
            <a:pPr marL="0" indent="0">
              <a:buNone/>
            </a:pPr>
            <a:r>
              <a:rPr lang="en-US" sz="3200" dirty="0" smtClean="0"/>
              <a:t>President: </a:t>
            </a:r>
            <a:r>
              <a:rPr lang="en-US" sz="3200" b="1" dirty="0" smtClean="0"/>
              <a:t>Sahar Anjum</a:t>
            </a:r>
          </a:p>
          <a:p>
            <a:pPr marL="0" indent="0">
              <a:buNone/>
            </a:pPr>
            <a:r>
              <a:rPr lang="en-US" sz="3200" dirty="0" smtClean="0"/>
              <a:t>Vice President: </a:t>
            </a:r>
            <a:r>
              <a:rPr lang="en-US" sz="3200" b="1" dirty="0" smtClean="0"/>
              <a:t>Mohammad Abdel-Aziz</a:t>
            </a:r>
          </a:p>
          <a:p>
            <a:pPr marL="0" indent="0">
              <a:buNone/>
            </a:pPr>
            <a:r>
              <a:rPr lang="en-US" sz="3200" dirty="0" smtClean="0"/>
              <a:t>Treasurer: </a:t>
            </a:r>
            <a:r>
              <a:rPr lang="en-US" sz="3200" b="1" dirty="0" smtClean="0"/>
              <a:t>Stephen </a:t>
            </a:r>
            <a:r>
              <a:rPr lang="en-US" sz="3200" b="1" dirty="0" err="1" smtClean="0"/>
              <a:t>Netzley</a:t>
            </a:r>
            <a:endParaRPr lang="en-US" sz="3200" b="1" dirty="0" smtClean="0"/>
          </a:p>
          <a:p>
            <a:pPr marL="0" indent="0">
              <a:buNone/>
            </a:pPr>
            <a:r>
              <a:rPr lang="en-US" sz="3200" dirty="0" smtClean="0"/>
              <a:t>Secretary: </a:t>
            </a:r>
            <a:r>
              <a:rPr lang="en-US" sz="3200" b="1" dirty="0" smtClean="0"/>
              <a:t>Hoang Tran</a:t>
            </a:r>
          </a:p>
          <a:p>
            <a:pPr marL="0" indent="0">
              <a:buNone/>
            </a:pPr>
            <a:r>
              <a:rPr lang="en-US" sz="3200" dirty="0" smtClean="0"/>
              <a:t>Historian: </a:t>
            </a:r>
            <a:r>
              <a:rPr lang="en-US" sz="3200" b="1" dirty="0" err="1" smtClean="0"/>
              <a:t>Nohal</a:t>
            </a:r>
            <a:r>
              <a:rPr lang="en-US" sz="3200" b="1" dirty="0" smtClean="0"/>
              <a:t> Hussain</a:t>
            </a:r>
          </a:p>
          <a:p>
            <a:pPr marL="0" indent="0">
              <a:buNone/>
            </a:pPr>
            <a:r>
              <a:rPr lang="en-US" sz="3200" dirty="0" smtClean="0"/>
              <a:t>Academic Affairs: </a:t>
            </a:r>
            <a:r>
              <a:rPr lang="en-US" sz="3200" b="1" dirty="0" smtClean="0"/>
              <a:t>Cana </a:t>
            </a:r>
            <a:r>
              <a:rPr lang="en-US" sz="3200" b="1" dirty="0" err="1" smtClean="0"/>
              <a:t>Quave</a:t>
            </a:r>
            <a:endParaRPr lang="en-US" sz="3200" b="1" dirty="0"/>
          </a:p>
        </p:txBody>
      </p:sp>
    </p:spTree>
    <p:extLst>
      <p:ext uri="{BB962C8B-B14F-4D97-AF65-F5344CB8AC3E}">
        <p14:creationId xmlns:p14="http://schemas.microsoft.com/office/powerpoint/2010/main" val="173624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Faculty Advisor</a:t>
            </a:r>
            <a:endParaRPr lang="en-US" sz="5400" dirty="0"/>
          </a:p>
        </p:txBody>
      </p:sp>
      <p:sp>
        <p:nvSpPr>
          <p:cNvPr id="3" name="Content Placeholder 2"/>
          <p:cNvSpPr>
            <a:spLocks noGrp="1"/>
          </p:cNvSpPr>
          <p:nvPr>
            <p:ph idx="1"/>
          </p:nvPr>
        </p:nvSpPr>
        <p:spPr>
          <a:xfrm>
            <a:off x="1202919" y="1952625"/>
            <a:ext cx="9784080" cy="4905375"/>
          </a:xfrm>
        </p:spPr>
        <p:txBody>
          <a:bodyPr>
            <a:normAutofit fontScale="55000" lnSpcReduction="20000"/>
          </a:bodyPr>
          <a:lstStyle/>
          <a:p>
            <a:pPr marL="0" indent="0" algn="ctr">
              <a:buNone/>
            </a:pPr>
            <a:r>
              <a:rPr lang="en-US" sz="9800" b="1" dirty="0" smtClean="0">
                <a:solidFill>
                  <a:schemeClr val="accent2"/>
                </a:solidFill>
              </a:rPr>
              <a:t>Dr. Herb </a:t>
            </a:r>
            <a:r>
              <a:rPr lang="en-US" sz="9800" b="1" dirty="0" err="1" smtClean="0">
                <a:solidFill>
                  <a:schemeClr val="accent2"/>
                </a:solidFill>
              </a:rPr>
              <a:t>Agan</a:t>
            </a:r>
            <a:endParaRPr lang="en-US" sz="9800" b="1" dirty="0" smtClean="0">
              <a:solidFill>
                <a:schemeClr val="accent2"/>
              </a:solidFill>
            </a:endParaRPr>
          </a:p>
          <a:p>
            <a:pPr marL="0" indent="0" algn="just">
              <a:buNone/>
            </a:pPr>
            <a:r>
              <a:rPr lang="en-US" sz="4800" dirty="0" smtClean="0"/>
              <a:t>	After </a:t>
            </a:r>
            <a:r>
              <a:rPr lang="en-US" sz="4800" dirty="0"/>
              <a:t>receiving a business degree from the University of Texas in Austin and completing a Masters in theology during his six years in youth ministry, he moved to Houston to attain a Masters in Counseling and, eventually a Doctorate in Counseling Psychology from UH. He worked 7 years at a county mental health </a:t>
            </a:r>
            <a:r>
              <a:rPr lang="en-US" sz="4800" dirty="0" smtClean="0"/>
              <a:t>center.</a:t>
            </a:r>
          </a:p>
          <a:p>
            <a:pPr marL="0" indent="0" algn="just">
              <a:buNone/>
            </a:pPr>
            <a:r>
              <a:rPr lang="en-US" sz="4800" dirty="0"/>
              <a:t>	</a:t>
            </a:r>
            <a:r>
              <a:rPr lang="en-US" sz="4800" dirty="0" smtClean="0"/>
              <a:t>For </a:t>
            </a:r>
            <a:r>
              <a:rPr lang="en-US" sz="4800" dirty="0"/>
              <a:t>35+ years, Dr. </a:t>
            </a:r>
            <a:r>
              <a:rPr lang="en-US" sz="4800" dirty="0" err="1"/>
              <a:t>Agan</a:t>
            </a:r>
            <a:r>
              <a:rPr lang="en-US" sz="4800" dirty="0"/>
              <a:t> has practiced as a psychologist and a marriage and family therapist, while serving as a consultant and lecturer to business, </a:t>
            </a:r>
            <a:r>
              <a:rPr lang="en-US" sz="4800" dirty="0" smtClean="0"/>
              <a:t>religious, </a:t>
            </a:r>
            <a:r>
              <a:rPr lang="en-US" sz="4800" dirty="0"/>
              <a:t>medical, and educational groups throughout the country. He has been an adjunct faculty member in Clinical Psychology at UH, teaching a variety of classes since 1998 and has taught year-round at the Jung Center of Houston for the past 18 years.</a:t>
            </a:r>
            <a:endParaRPr lang="en-US" sz="4800" b="1" dirty="0"/>
          </a:p>
        </p:txBody>
      </p:sp>
    </p:spTree>
    <p:extLst>
      <p:ext uri="{BB962C8B-B14F-4D97-AF65-F5344CB8AC3E}">
        <p14:creationId xmlns:p14="http://schemas.microsoft.com/office/powerpoint/2010/main" val="347346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purpose</a:t>
            </a:r>
            <a:endParaRPr lang="en-US" sz="5400" dirty="0"/>
          </a:p>
        </p:txBody>
      </p:sp>
      <p:sp>
        <p:nvSpPr>
          <p:cNvPr id="3" name="Content Placeholder 2"/>
          <p:cNvSpPr>
            <a:spLocks noGrp="1"/>
          </p:cNvSpPr>
          <p:nvPr>
            <p:ph idx="1"/>
          </p:nvPr>
        </p:nvSpPr>
        <p:spPr>
          <a:xfrm>
            <a:off x="1202919" y="2419350"/>
            <a:ext cx="9784080" cy="3798570"/>
          </a:xfrm>
        </p:spPr>
        <p:txBody>
          <a:bodyPr>
            <a:normAutofit/>
          </a:bodyPr>
          <a:lstStyle/>
          <a:p>
            <a:pPr marL="0" indent="0" algn="ctr">
              <a:buNone/>
            </a:pPr>
            <a:r>
              <a:rPr lang="en-US" sz="3200" dirty="0"/>
              <a:t>Psi Chi is an international honor society whose purpose shall be to encourage, stimulate, and maintain excellence in scholarship of the individual members in all fields, particularly in psychology, and to advance the science of psychology.</a:t>
            </a:r>
          </a:p>
        </p:txBody>
      </p:sp>
    </p:spTree>
    <p:extLst>
      <p:ext uri="{BB962C8B-B14F-4D97-AF65-F5344CB8AC3E}">
        <p14:creationId xmlns:p14="http://schemas.microsoft.com/office/powerpoint/2010/main" val="32666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Mission</a:t>
            </a:r>
            <a:endParaRPr lang="en-US" sz="5400" dirty="0"/>
          </a:p>
        </p:txBody>
      </p:sp>
      <p:sp>
        <p:nvSpPr>
          <p:cNvPr id="3" name="Content Placeholder 2"/>
          <p:cNvSpPr>
            <a:spLocks noGrp="1"/>
          </p:cNvSpPr>
          <p:nvPr>
            <p:ph idx="1"/>
          </p:nvPr>
        </p:nvSpPr>
        <p:spPr>
          <a:xfrm>
            <a:off x="1202919" y="1962150"/>
            <a:ext cx="9960380" cy="4895850"/>
          </a:xfrm>
        </p:spPr>
        <p:txBody>
          <a:bodyPr>
            <a:normAutofit lnSpcReduction="10000"/>
          </a:bodyPr>
          <a:lstStyle/>
          <a:p>
            <a:pPr marL="0" lvl="0" indent="0">
              <a:spcBef>
                <a:spcPts val="1000"/>
              </a:spcBef>
              <a:spcAft>
                <a:spcPts val="0"/>
              </a:spcAft>
              <a:buClrTx/>
              <a:buNone/>
            </a:pPr>
            <a:r>
              <a:rPr lang="en-US" sz="2600" dirty="0">
                <a:solidFill>
                  <a:prstClr val="white"/>
                </a:solidFill>
                <a:ea typeface="Cambria" charset="0"/>
                <a:cs typeface="Cambria" charset="0"/>
              </a:rPr>
              <a:t>The mission of Psi Chi is to produce a well-educated, ethical, and socially responsible member committed to contributing to the science and profession of psychology and to society in general.</a:t>
            </a:r>
          </a:p>
          <a:p>
            <a:pPr marL="0" lvl="0" indent="0">
              <a:spcBef>
                <a:spcPts val="1000"/>
              </a:spcBef>
              <a:spcAft>
                <a:spcPts val="0"/>
              </a:spcAft>
              <a:buClrTx/>
              <a:buNone/>
            </a:pPr>
            <a:endParaRPr lang="en-US" sz="1200" dirty="0">
              <a:solidFill>
                <a:prstClr val="white"/>
              </a:solidFill>
              <a:ea typeface="Cambria" charset="0"/>
              <a:cs typeface="Cambria" charset="0"/>
            </a:endParaRPr>
          </a:p>
          <a:p>
            <a:pPr marL="0" lvl="0" indent="0">
              <a:spcBef>
                <a:spcPts val="1000"/>
              </a:spcBef>
              <a:spcAft>
                <a:spcPts val="0"/>
              </a:spcAft>
              <a:buClrTx/>
              <a:buNone/>
            </a:pPr>
            <a:r>
              <a:rPr lang="en-US" sz="2600" dirty="0" err="1">
                <a:solidFill>
                  <a:prstClr val="white"/>
                </a:solidFill>
                <a:ea typeface="Cambria" charset="0"/>
                <a:cs typeface="Cambria" charset="0"/>
              </a:rPr>
              <a:t>Subends</a:t>
            </a:r>
            <a:r>
              <a:rPr lang="en-US" sz="2600" dirty="0">
                <a:solidFill>
                  <a:prstClr val="white"/>
                </a:solidFill>
                <a:ea typeface="Cambria" charset="0"/>
                <a:cs typeface="Cambria" charset="0"/>
              </a:rPr>
              <a:t> for accomplishing above mission:</a:t>
            </a:r>
          </a:p>
          <a:p>
            <a:pPr marL="463550" lvl="0" indent="-285750">
              <a:spcBef>
                <a:spcPts val="1000"/>
              </a:spcBef>
              <a:spcAft>
                <a:spcPts val="0"/>
              </a:spcAft>
              <a:buClrTx/>
              <a:buFont typeface="+mj-lt"/>
              <a:buAutoNum type="romanUcPeriod"/>
            </a:pPr>
            <a:r>
              <a:rPr lang="en-US" sz="2600" dirty="0">
                <a:solidFill>
                  <a:prstClr val="white"/>
                </a:solidFill>
                <a:ea typeface="Cambria" charset="0"/>
                <a:cs typeface="Cambria" charset="0"/>
              </a:rPr>
              <a:t>Advance the science and profession of psychology</a:t>
            </a:r>
          </a:p>
          <a:p>
            <a:pPr marL="463550" lvl="0" indent="-285750">
              <a:spcBef>
                <a:spcPts val="1000"/>
              </a:spcBef>
              <a:spcAft>
                <a:spcPts val="0"/>
              </a:spcAft>
              <a:buClrTx/>
              <a:buFont typeface="+mj-lt"/>
              <a:buAutoNum type="romanUcPeriod"/>
            </a:pPr>
            <a:r>
              <a:rPr lang="en-US" sz="2600" dirty="0">
                <a:solidFill>
                  <a:prstClr val="white"/>
                </a:solidFill>
                <a:ea typeface="Cambria" charset="0"/>
                <a:cs typeface="Cambria" charset="0"/>
              </a:rPr>
              <a:t>Promote an educational experience consistent with the mission</a:t>
            </a:r>
          </a:p>
          <a:p>
            <a:pPr marL="463550" lvl="0" indent="-285750">
              <a:spcBef>
                <a:spcPts val="1000"/>
              </a:spcBef>
              <a:spcAft>
                <a:spcPts val="0"/>
              </a:spcAft>
              <a:buClrTx/>
              <a:buFont typeface="+mj-lt"/>
              <a:buAutoNum type="romanUcPeriod"/>
            </a:pPr>
            <a:r>
              <a:rPr lang="en-US" sz="2600" dirty="0">
                <a:solidFill>
                  <a:prstClr val="white"/>
                </a:solidFill>
                <a:ea typeface="Cambria" charset="0"/>
                <a:cs typeface="Cambria" charset="0"/>
              </a:rPr>
              <a:t>Promote ethical and socially responsible members and leaders</a:t>
            </a:r>
          </a:p>
          <a:p>
            <a:pPr marL="463550" lvl="0" indent="-285750">
              <a:spcBef>
                <a:spcPts val="1000"/>
              </a:spcBef>
              <a:spcAft>
                <a:spcPts val="0"/>
              </a:spcAft>
              <a:buClrTx/>
              <a:buFont typeface="+mj-lt"/>
              <a:buAutoNum type="romanUcPeriod"/>
            </a:pPr>
            <a:r>
              <a:rPr lang="en-US" sz="2600" dirty="0">
                <a:solidFill>
                  <a:prstClr val="white"/>
                </a:solidFill>
                <a:ea typeface="Cambria" charset="0"/>
                <a:cs typeface="Cambria" charset="0"/>
              </a:rPr>
              <a:t>Define and establish an organizational structure that promotes our mission</a:t>
            </a:r>
          </a:p>
          <a:p>
            <a:pPr marL="463550" lvl="0" indent="-285750">
              <a:spcBef>
                <a:spcPts val="1000"/>
              </a:spcBef>
              <a:spcAft>
                <a:spcPts val="0"/>
              </a:spcAft>
              <a:buClrTx/>
              <a:buFont typeface="+mj-lt"/>
              <a:buAutoNum type="romanUcPeriod"/>
            </a:pPr>
            <a:r>
              <a:rPr lang="en-US" sz="2600" dirty="0">
                <a:solidFill>
                  <a:prstClr val="white"/>
                </a:solidFill>
                <a:ea typeface="Cambria" charset="0"/>
                <a:cs typeface="Cambria" charset="0"/>
              </a:rPr>
              <a:t>Recognize and foster the contributions that diversity makes to the science and practice of psychology</a:t>
            </a:r>
          </a:p>
          <a:p>
            <a:pPr marL="0" indent="0">
              <a:buNone/>
            </a:pPr>
            <a:endParaRPr lang="en-US" dirty="0"/>
          </a:p>
        </p:txBody>
      </p:sp>
    </p:spTree>
    <p:extLst>
      <p:ext uri="{BB962C8B-B14F-4D97-AF65-F5344CB8AC3E}">
        <p14:creationId xmlns:p14="http://schemas.microsoft.com/office/powerpoint/2010/main" val="40343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Psi chi membership</a:t>
            </a:r>
            <a:endParaRPr lang="en-US" sz="5400" dirty="0"/>
          </a:p>
        </p:txBody>
      </p:sp>
      <p:sp>
        <p:nvSpPr>
          <p:cNvPr id="3" name="Content Placeholder 2"/>
          <p:cNvSpPr>
            <a:spLocks noGrp="1"/>
          </p:cNvSpPr>
          <p:nvPr>
            <p:ph idx="1"/>
          </p:nvPr>
        </p:nvSpPr>
        <p:spPr>
          <a:xfrm>
            <a:off x="1202919" y="1943100"/>
            <a:ext cx="9784080" cy="4914900"/>
          </a:xfrm>
        </p:spPr>
        <p:txBody>
          <a:bodyPr>
            <a:normAutofit/>
          </a:bodyPr>
          <a:lstStyle/>
          <a:p>
            <a:r>
              <a:rPr lang="en-US" sz="2400" dirty="0">
                <a:latin typeface="Cambria" charset="0"/>
                <a:ea typeface="Cambria" charset="0"/>
                <a:cs typeface="Cambria" charset="0"/>
              </a:rPr>
              <a:t>Completion of at least 3 semesters of college courses.</a:t>
            </a:r>
          </a:p>
          <a:p>
            <a:pPr lvl="1"/>
            <a:r>
              <a:rPr lang="en-US" dirty="0">
                <a:latin typeface="Cambria" charset="0"/>
                <a:ea typeface="Cambria" charset="0"/>
                <a:cs typeface="Cambria" charset="0"/>
              </a:rPr>
              <a:t>If you are a transfer student, only one semester at the University of Houston is necessary.</a:t>
            </a:r>
          </a:p>
          <a:p>
            <a:r>
              <a:rPr lang="en-US" sz="2400" dirty="0">
                <a:latin typeface="Cambria" charset="0"/>
                <a:ea typeface="Cambria" charset="0"/>
                <a:cs typeface="Cambria" charset="0"/>
              </a:rPr>
              <a:t>Completion of at least 9 semester hours of psychology (3 courses)</a:t>
            </a:r>
          </a:p>
          <a:p>
            <a:r>
              <a:rPr lang="en-US" sz="2400" dirty="0">
                <a:latin typeface="Cambria" charset="0"/>
                <a:ea typeface="Cambria" charset="0"/>
                <a:cs typeface="Cambria" charset="0"/>
              </a:rPr>
              <a:t>Registration for major or minor standing in psychology.</a:t>
            </a:r>
          </a:p>
          <a:p>
            <a:r>
              <a:rPr lang="en-US" sz="2400" dirty="0">
                <a:latin typeface="Cambria" charset="0"/>
                <a:ea typeface="Cambria" charset="0"/>
                <a:cs typeface="Cambria" charset="0"/>
              </a:rPr>
              <a:t>Undergraduates must be earning a minimum GPA of at least 3.5 in psychology courses, and a minimum overall GPA of 3.00.</a:t>
            </a:r>
          </a:p>
          <a:p>
            <a:r>
              <a:rPr lang="en-US" sz="2400" dirty="0">
                <a:latin typeface="Cambria" charset="0"/>
                <a:ea typeface="Cambria" charset="0"/>
                <a:cs typeface="Cambria" charset="0"/>
              </a:rPr>
              <a:t>For graduate students, an average grade of “A” or “B" in all graduate courses, including psychology.</a:t>
            </a:r>
          </a:p>
          <a:p>
            <a:r>
              <a:rPr lang="en-US" sz="2400" dirty="0">
                <a:latin typeface="Cambria" charset="0"/>
                <a:ea typeface="Cambria" charset="0"/>
                <a:cs typeface="Cambria" charset="0"/>
              </a:rPr>
              <a:t>High standards of personal behavior.</a:t>
            </a:r>
          </a:p>
          <a:p>
            <a:r>
              <a:rPr lang="en-US" sz="2400" dirty="0">
                <a:latin typeface="Cambria" charset="0"/>
                <a:ea typeface="Cambria" charset="0"/>
                <a:cs typeface="Cambria" charset="0"/>
              </a:rPr>
              <a:t>Commitment to actively participate in chapter events/activities.</a:t>
            </a:r>
          </a:p>
          <a:p>
            <a:pPr marL="0" indent="0">
              <a:buNone/>
            </a:pPr>
            <a:endParaRPr lang="en-US" dirty="0"/>
          </a:p>
        </p:txBody>
      </p:sp>
    </p:spTree>
    <p:extLst>
      <p:ext uri="{BB962C8B-B14F-4D97-AF65-F5344CB8AC3E}">
        <p14:creationId xmlns:p14="http://schemas.microsoft.com/office/powerpoint/2010/main" val="308186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Psychology club membership</a:t>
            </a:r>
            <a:endParaRPr lang="en-US" sz="5400" dirty="0"/>
          </a:p>
        </p:txBody>
      </p:sp>
      <p:sp>
        <p:nvSpPr>
          <p:cNvPr id="3" name="Content Placeholder 2"/>
          <p:cNvSpPr>
            <a:spLocks noGrp="1"/>
          </p:cNvSpPr>
          <p:nvPr>
            <p:ph idx="1"/>
          </p:nvPr>
        </p:nvSpPr>
        <p:spPr>
          <a:xfrm>
            <a:off x="1202919" y="2011680"/>
            <a:ext cx="9784080" cy="4846320"/>
          </a:xfrm>
        </p:spPr>
        <p:txBody>
          <a:bodyPr>
            <a:normAutofit/>
          </a:bodyPr>
          <a:lstStyle/>
          <a:p>
            <a:r>
              <a:rPr lang="en-US" sz="3200" dirty="0">
                <a:ea typeface="Cambria" charset="0"/>
                <a:cs typeface="Cambria" charset="0"/>
              </a:rPr>
              <a:t>This club is open campus wide and to all majors.</a:t>
            </a:r>
          </a:p>
          <a:p>
            <a:r>
              <a:rPr lang="en-US" sz="3200" dirty="0">
                <a:ea typeface="Cambria" charset="0"/>
                <a:cs typeface="Cambria" charset="0"/>
              </a:rPr>
              <a:t>Must be enrolled in at least 1 semester of college courses.</a:t>
            </a:r>
          </a:p>
          <a:p>
            <a:r>
              <a:rPr lang="en-US" sz="3200" dirty="0">
                <a:ea typeface="Cambria" charset="0"/>
                <a:cs typeface="Cambria" charset="0"/>
              </a:rPr>
              <a:t>Must have genuine interest in psychology.</a:t>
            </a:r>
          </a:p>
          <a:p>
            <a:r>
              <a:rPr lang="en-US" sz="3200" dirty="0">
                <a:ea typeface="Cambria" charset="0"/>
                <a:cs typeface="Cambria" charset="0"/>
              </a:rPr>
              <a:t>Demonstrate leadership and high standards of personal behavior.</a:t>
            </a:r>
          </a:p>
          <a:p>
            <a:r>
              <a:rPr lang="en-US" sz="3200" dirty="0">
                <a:ea typeface="Cambria" charset="0"/>
                <a:cs typeface="Cambria" charset="0"/>
              </a:rPr>
              <a:t>Commitment to actively participate in chapter events/activities.</a:t>
            </a:r>
          </a:p>
          <a:p>
            <a:pPr marL="0" indent="0">
              <a:buNone/>
            </a:pPr>
            <a:endParaRPr lang="en-US" sz="3200" dirty="0"/>
          </a:p>
        </p:txBody>
      </p:sp>
    </p:spTree>
    <p:extLst>
      <p:ext uri="{BB962C8B-B14F-4D97-AF65-F5344CB8AC3E}">
        <p14:creationId xmlns:p14="http://schemas.microsoft.com/office/powerpoint/2010/main" val="7078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606060"/>
      </a:dk2>
      <a:lt2>
        <a:srgbClr val="EDEDED"/>
      </a:lt2>
      <a:accent1>
        <a:srgbClr val="FFC000"/>
      </a:accent1>
      <a:accent2>
        <a:srgbClr val="5DC8F8"/>
      </a:accent2>
      <a:accent3>
        <a:srgbClr val="0CC978"/>
      </a:accent3>
      <a:accent4>
        <a:srgbClr val="92D050"/>
      </a:accent4>
      <a:accent5>
        <a:srgbClr val="47BFCD"/>
      </a:accent5>
      <a:accent6>
        <a:srgbClr val="DD7C15"/>
      </a:accent6>
      <a:hlink>
        <a:srgbClr val="FF9933"/>
      </a:hlink>
      <a:folHlink>
        <a:srgbClr val="B2B2B2"/>
      </a:folHlink>
    </a:clrScheme>
    <a:fontScheme name="Custom 1">
      <a:majorFont>
        <a:latin typeface="Tw Cen MT"/>
        <a:ea typeface=""/>
        <a:cs typeface=""/>
      </a:majorFont>
      <a:minorFont>
        <a:latin typeface="Urdu Typesetting"/>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Widescreen</PresentationFormat>
  <Paragraphs>173</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Aharoni</vt:lpstr>
      <vt:lpstr>Calibri</vt:lpstr>
      <vt:lpstr>Cambria</vt:lpstr>
      <vt:lpstr>Tw Cen MT</vt:lpstr>
      <vt:lpstr>Urdu Typesetting</vt:lpstr>
      <vt:lpstr>Wingdings</vt:lpstr>
      <vt:lpstr>Banded</vt:lpstr>
      <vt:lpstr>Contact us!</vt:lpstr>
      <vt:lpstr>PowerPoint Presentation</vt:lpstr>
      <vt:lpstr>announcements</vt:lpstr>
      <vt:lpstr>Psi Chi officers 2016-2017</vt:lpstr>
      <vt:lpstr>Faculty Advisor</vt:lpstr>
      <vt:lpstr>purpose</vt:lpstr>
      <vt:lpstr>Mission</vt:lpstr>
      <vt:lpstr>Psi chi membership</vt:lpstr>
      <vt:lpstr>Psychology club membership</vt:lpstr>
      <vt:lpstr>Psi chi vs. psychology club</vt:lpstr>
      <vt:lpstr>applications</vt:lpstr>
      <vt:lpstr>Applying for psi chi</vt:lpstr>
      <vt:lpstr>Applying for psi chi</vt:lpstr>
      <vt:lpstr>Applying for psi chi</vt:lpstr>
      <vt:lpstr>Applying for psi chi</vt:lpstr>
      <vt:lpstr>dues</vt:lpstr>
      <vt:lpstr>Points system</vt:lpstr>
      <vt:lpstr>Points system</vt:lpstr>
      <vt:lpstr>t-Shirts</vt:lpstr>
      <vt:lpstr>Bake sale</vt:lpstr>
      <vt:lpstr>Halloween party</vt:lpstr>
      <vt:lpstr>inductions</vt:lpstr>
      <vt:lpstr>Swpa</vt:lpstr>
      <vt:lpstr>Tutoring</vt:lpstr>
      <vt:lpstr>Chair elections</vt:lpstr>
      <vt:lpstr>Chair elections</vt:lpstr>
      <vt:lpstr>Ra opportunities</vt:lpstr>
      <vt:lpstr>Ra opportunities</vt:lpstr>
      <vt:lpstr>Ra opportunities</vt:lpstr>
      <vt:lpstr>Ra opportunities</vt:lpstr>
      <vt:lpstr>Upcoming events</vt:lpstr>
      <vt:lpstr>Contact us!</vt:lpstr>
      <vt:lpstr>snapcode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2016-09-09T21:04:19Z</dcterms:modified>
</cp:coreProperties>
</file>