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55" r:id="rId2"/>
    <p:sldId id="363" r:id="rId3"/>
    <p:sldId id="357" r:id="rId4"/>
    <p:sldId id="369" r:id="rId5"/>
    <p:sldId id="264" r:id="rId6"/>
    <p:sldId id="273" r:id="rId7"/>
    <p:sldId id="367" r:id="rId8"/>
    <p:sldId id="368" r:id="rId9"/>
    <p:sldId id="352" r:id="rId10"/>
    <p:sldId id="353" r:id="rId11"/>
    <p:sldId id="389" r:id="rId12"/>
    <p:sldId id="390" r:id="rId13"/>
    <p:sldId id="391" r:id="rId14"/>
    <p:sldId id="392" r:id="rId15"/>
    <p:sldId id="393" r:id="rId16"/>
    <p:sldId id="356" r:id="rId17"/>
    <p:sldId id="370" r:id="rId18"/>
    <p:sldId id="371" r:id="rId19"/>
    <p:sldId id="372" r:id="rId20"/>
    <p:sldId id="374" r:id="rId21"/>
    <p:sldId id="375" r:id="rId22"/>
    <p:sldId id="376" r:id="rId23"/>
    <p:sldId id="377" r:id="rId24"/>
    <p:sldId id="379" r:id="rId25"/>
    <p:sldId id="380" r:id="rId26"/>
    <p:sldId id="381" r:id="rId27"/>
    <p:sldId id="382" r:id="rId28"/>
    <p:sldId id="383" r:id="rId29"/>
    <p:sldId id="384" r:id="rId30"/>
    <p:sldId id="385" r:id="rId31"/>
    <p:sldId id="386" r:id="rId32"/>
    <p:sldId id="387" r:id="rId33"/>
    <p:sldId id="388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585A"/>
    <a:srgbClr val="C8102E"/>
    <a:srgbClr val="BBBBBB"/>
    <a:srgbClr val="BDBDBD"/>
    <a:srgbClr val="C1C1C1"/>
    <a:srgbClr val="9E2A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94" autoAdjust="0"/>
    <p:restoredTop sz="94626" autoAdjust="0"/>
  </p:normalViewPr>
  <p:slideViewPr>
    <p:cSldViewPr>
      <p:cViewPr varScale="1">
        <p:scale>
          <a:sx n="109" d="100"/>
          <a:sy n="109" d="100"/>
        </p:scale>
        <p:origin x="12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1217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clarsen\Dropbox\UHGradSchool\provost\info%20for%20provost\enrollment%20F19\Faculty%20senate\faculty%20senate%20graph%20total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sclarsen\Dropbox\admissions:recruiting:enrollment\enrollment\F19-Trends\untitled%20folder\trends%20for%20presentation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clarsen\Dropbox\admissions:recruiting:enrollment\recruiting\recruiting%20Fall%2019\trends%20for%20presentation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Master's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F15</c:v>
                </c:pt>
                <c:pt idx="1">
                  <c:v>F16</c:v>
                </c:pt>
                <c:pt idx="2">
                  <c:v>F17</c:v>
                </c:pt>
                <c:pt idx="3">
                  <c:v>F18</c:v>
                </c:pt>
                <c:pt idx="4">
                  <c:v>F19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4064</c:v>
                </c:pt>
                <c:pt idx="1">
                  <c:v>3985</c:v>
                </c:pt>
                <c:pt idx="2">
                  <c:v>4174</c:v>
                </c:pt>
                <c:pt idx="3">
                  <c:v>3934</c:v>
                </c:pt>
                <c:pt idx="4">
                  <c:v>3570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11-D94C-9C23-EC4A274D05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Doctoral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F15</c:v>
                </c:pt>
                <c:pt idx="1">
                  <c:v>F16</c:v>
                </c:pt>
                <c:pt idx="2">
                  <c:v>F17</c:v>
                </c:pt>
                <c:pt idx="3">
                  <c:v>F18</c:v>
                </c:pt>
                <c:pt idx="4">
                  <c:v>F19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2232</c:v>
                </c:pt>
                <c:pt idx="1">
                  <c:v>2199</c:v>
                </c:pt>
                <c:pt idx="2">
                  <c:v>2249</c:v>
                </c:pt>
                <c:pt idx="3">
                  <c:v>2295</c:v>
                </c:pt>
                <c:pt idx="4">
                  <c:v>2286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911-D94C-9C23-EC4A274D054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Professional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F15</c:v>
                </c:pt>
                <c:pt idx="1">
                  <c:v>F16</c:v>
                </c:pt>
                <c:pt idx="2">
                  <c:v>F17</c:v>
                </c:pt>
                <c:pt idx="3">
                  <c:v>F18</c:v>
                </c:pt>
                <c:pt idx="4">
                  <c:v>F19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1578</c:v>
                </c:pt>
                <c:pt idx="1">
                  <c:v>1592</c:v>
                </c:pt>
                <c:pt idx="2">
                  <c:v>1607</c:v>
                </c:pt>
                <c:pt idx="3">
                  <c:v>1605</c:v>
                </c:pt>
                <c:pt idx="4">
                  <c:v>1554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911-D94C-9C23-EC4A274D054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30969599"/>
        <c:axId val="2104500895"/>
      </c:lineChart>
      <c:catAx>
        <c:axId val="2030969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04500895"/>
        <c:crosses val="autoZero"/>
        <c:auto val="1"/>
        <c:lblAlgn val="ctr"/>
        <c:lblOffset val="100"/>
        <c:noMultiLvlLbl val="0"/>
      </c:catAx>
      <c:valAx>
        <c:axId val="210450089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309695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595307758794"/>
          <c:y val="5.3497923023130098E-2"/>
          <c:w val="0.80795899960667805"/>
          <c:h val="0.740594898875794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'New grad students'!$A$27</c:f>
              <c:strCache>
                <c:ptCount val="1"/>
                <c:pt idx="0">
                  <c:v>Doctoral (international)</c:v>
                </c:pt>
              </c:strCache>
            </c:strRef>
          </c:tx>
          <c:spPr>
            <a:solidFill>
              <a:srgbClr val="800000"/>
            </a:solidFill>
            <a:ln>
              <a:noFill/>
            </a:ln>
            <a:effectLst/>
          </c:spPr>
          <c:invertIfNegative val="0"/>
          <c:cat>
            <c:strRef>
              <c:f>'New grad students'!$B$22:$F$22</c:f>
              <c:strCache>
                <c:ptCount val="5"/>
                <c:pt idx="0">
                  <c:v>Fall 2015</c:v>
                </c:pt>
                <c:pt idx="1">
                  <c:v>Fall 2016</c:v>
                </c:pt>
                <c:pt idx="2">
                  <c:v>Fall 2017</c:v>
                </c:pt>
                <c:pt idx="3">
                  <c:v>Fall 2018</c:v>
                </c:pt>
                <c:pt idx="4">
                  <c:v>Fall 2019</c:v>
                </c:pt>
              </c:strCache>
            </c:strRef>
          </c:cat>
          <c:val>
            <c:numRef>
              <c:f>'New grad students'!$B$27:$F$27</c:f>
              <c:numCache>
                <c:formatCode>General</c:formatCode>
                <c:ptCount val="5"/>
                <c:pt idx="0">
                  <c:v>199</c:v>
                </c:pt>
                <c:pt idx="1">
                  <c:v>238</c:v>
                </c:pt>
                <c:pt idx="2">
                  <c:v>225</c:v>
                </c:pt>
                <c:pt idx="3">
                  <c:v>234</c:v>
                </c:pt>
                <c:pt idx="4">
                  <c:v>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EE-254B-9D8F-5F5807B6537A}"/>
            </c:ext>
          </c:extLst>
        </c:ser>
        <c:ser>
          <c:idx val="1"/>
          <c:order val="1"/>
          <c:tx>
            <c:strRef>
              <c:f>'New grad students'!$A$31</c:f>
              <c:strCache>
                <c:ptCount val="1"/>
                <c:pt idx="0">
                  <c:v>Doctoral (domestic)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'New grad students'!$B$22:$F$22</c:f>
              <c:strCache>
                <c:ptCount val="5"/>
                <c:pt idx="0">
                  <c:v>Fall 2015</c:v>
                </c:pt>
                <c:pt idx="1">
                  <c:v>Fall 2016</c:v>
                </c:pt>
                <c:pt idx="2">
                  <c:v>Fall 2017</c:v>
                </c:pt>
                <c:pt idx="3">
                  <c:v>Fall 2018</c:v>
                </c:pt>
                <c:pt idx="4">
                  <c:v>Fall 2019</c:v>
                </c:pt>
              </c:strCache>
            </c:strRef>
          </c:cat>
          <c:val>
            <c:numRef>
              <c:f>'New grad students'!$B$31:$F$31</c:f>
              <c:numCache>
                <c:formatCode>General</c:formatCode>
                <c:ptCount val="5"/>
                <c:pt idx="0">
                  <c:v>195</c:v>
                </c:pt>
                <c:pt idx="1">
                  <c:v>206</c:v>
                </c:pt>
                <c:pt idx="2">
                  <c:v>248</c:v>
                </c:pt>
                <c:pt idx="3">
                  <c:v>265</c:v>
                </c:pt>
                <c:pt idx="4">
                  <c:v>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EE-254B-9D8F-5F5807B653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2105449160"/>
        <c:axId val="2072984456"/>
      </c:barChart>
      <c:catAx>
        <c:axId val="2105449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072984456"/>
        <c:crosses val="autoZero"/>
        <c:auto val="1"/>
        <c:lblAlgn val="ctr"/>
        <c:lblOffset val="100"/>
        <c:noMultiLvlLbl val="0"/>
      </c:catAx>
      <c:valAx>
        <c:axId val="207298445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New Doctoral  Students (Fall)</a:t>
                </a:r>
              </a:p>
            </c:rich>
          </c:tx>
          <c:layout>
            <c:manualLayout>
              <c:xMode val="edge"/>
              <c:yMode val="edge"/>
              <c:x val="0"/>
              <c:y val="0.1144922026439105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crossAx val="2105449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5535859646228586E-2"/>
          <c:y val="0.90175423930946663"/>
          <c:w val="0.89999993009713353"/>
          <c:h val="8.2352964732258949E-2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'New grad students'!$A$27</c:f>
              <c:strCache>
                <c:ptCount val="1"/>
                <c:pt idx="0">
                  <c:v>Masters (International)</c:v>
                </c:pt>
              </c:strCache>
            </c:strRef>
          </c:tx>
          <c:spPr>
            <a:solidFill>
              <a:srgbClr val="941100"/>
            </a:solidFill>
            <a:ln>
              <a:solidFill>
                <a:srgbClr val="9411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'New grad students'!$B$22:$F$22</c:f>
              <c:strCache>
                <c:ptCount val="5"/>
                <c:pt idx="0">
                  <c:v>Fall 2015</c:v>
                </c:pt>
                <c:pt idx="1">
                  <c:v>Fall 2016</c:v>
                </c:pt>
                <c:pt idx="2">
                  <c:v>Fall 2017</c:v>
                </c:pt>
                <c:pt idx="3">
                  <c:v>Fall 2018</c:v>
                </c:pt>
                <c:pt idx="4">
                  <c:v>Fall 2019</c:v>
                </c:pt>
              </c:strCache>
            </c:strRef>
          </c:cat>
          <c:val>
            <c:numRef>
              <c:f>'New grad students'!$B$27:$F$27</c:f>
              <c:numCache>
                <c:formatCode>General</c:formatCode>
                <c:ptCount val="5"/>
                <c:pt idx="0">
                  <c:v>449</c:v>
                </c:pt>
                <c:pt idx="1">
                  <c:v>401</c:v>
                </c:pt>
                <c:pt idx="2">
                  <c:v>395</c:v>
                </c:pt>
                <c:pt idx="3">
                  <c:v>331</c:v>
                </c:pt>
                <c:pt idx="4">
                  <c:v>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60-9C45-BA91-4937659F76BE}"/>
            </c:ext>
          </c:extLst>
        </c:ser>
        <c:ser>
          <c:idx val="1"/>
          <c:order val="1"/>
          <c:tx>
            <c:strRef>
              <c:f>'New grad students'!$A$31</c:f>
              <c:strCache>
                <c:ptCount val="1"/>
                <c:pt idx="0">
                  <c:v>Master's(domestic)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'New grad students'!$B$22:$F$22</c:f>
              <c:strCache>
                <c:ptCount val="5"/>
                <c:pt idx="0">
                  <c:v>Fall 2015</c:v>
                </c:pt>
                <c:pt idx="1">
                  <c:v>Fall 2016</c:v>
                </c:pt>
                <c:pt idx="2">
                  <c:v>Fall 2017</c:v>
                </c:pt>
                <c:pt idx="3">
                  <c:v>Fall 2018</c:v>
                </c:pt>
                <c:pt idx="4">
                  <c:v>Fall 2019</c:v>
                </c:pt>
              </c:strCache>
            </c:strRef>
          </c:cat>
          <c:val>
            <c:numRef>
              <c:f>'New grad students'!$B$31:$F$31</c:f>
              <c:numCache>
                <c:formatCode>#,##0</c:formatCode>
                <c:ptCount val="5"/>
                <c:pt idx="0">
                  <c:v>970</c:v>
                </c:pt>
                <c:pt idx="1">
                  <c:v>1000</c:v>
                </c:pt>
                <c:pt idx="2">
                  <c:v>1101</c:v>
                </c:pt>
                <c:pt idx="3">
                  <c:v>1069</c:v>
                </c:pt>
                <c:pt idx="4">
                  <c:v>1039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60-9C45-BA91-4937659F76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-2109559032"/>
        <c:axId val="-2109222712"/>
      </c:barChart>
      <c:catAx>
        <c:axId val="-21095590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09222712"/>
        <c:crosses val="autoZero"/>
        <c:auto val="1"/>
        <c:lblAlgn val="ctr"/>
        <c:lblOffset val="100"/>
        <c:noMultiLvlLbl val="0"/>
      </c:catAx>
      <c:valAx>
        <c:axId val="-2109222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09559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FB5BE-D2E8-48C3-AB19-CEB50E5FE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1310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23937F9-3AA2-4E18-8D74-27A6253EC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6169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Staff/Transitional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3937F9-3AA2-4E18-8D74-27A6253EC6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54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Staff/Transitional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3937F9-3AA2-4E18-8D74-27A6253EC63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8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Staff/Transitional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3937F9-3AA2-4E18-8D74-27A6253EC63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08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Staff/Transitional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3937F9-3AA2-4E18-8D74-27A6253EC63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40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Staff/Transitional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3937F9-3AA2-4E18-8D74-27A6253EC63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22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Staff/Transitional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3937F9-3AA2-4E18-8D74-27A6253EC63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849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Staff/Transitional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3937F9-3AA2-4E18-8D74-27A6253EC63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179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Staff/Transitional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3937F9-3AA2-4E18-8D74-27A6253EC63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04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Staff/Transitional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3937F9-3AA2-4E18-8D74-27A6253EC63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09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Staff/Transitional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3937F9-3AA2-4E18-8D74-27A6253EC63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6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Staff/Transitional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3937F9-3AA2-4E18-8D74-27A6253EC63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00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Staff/Transitional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3937F9-3AA2-4E18-8D74-27A6253EC63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74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Staff/Transitional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3937F9-3AA2-4E18-8D74-27A6253EC63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47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Staff/Transitional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3937F9-3AA2-4E18-8D74-27A6253EC63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44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Staff/Transitional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3937F9-3AA2-4E18-8D74-27A6253EC63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5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Staff/Transitional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3937F9-3AA2-4E18-8D74-27A6253EC63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98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C8102E">
              <a:alpha val="9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9E2A2F">
              <a:alpha val="9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086600" cy="1470025"/>
          </a:xfrm>
        </p:spPr>
        <p:txBody>
          <a:bodyPr/>
          <a:lstStyle>
            <a:lvl1pPr algn="r">
              <a:defRPr b="1">
                <a:solidFill>
                  <a:srgbClr val="54585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C8102E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0305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D2C2-38F2-4D44-8941-F9226CAE0B22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EBC93-49DB-4025-BC4F-07436E4DA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1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D2C2-38F2-4D44-8941-F9226CAE0B22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EBC93-49DB-4025-BC4F-07436E4DA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10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Freeform 6"/>
            <p:cNvSpPr>
              <a:spLocks/>
            </p:cNvSpPr>
            <p:nvPr userDrawn="1"/>
          </p:nvSpPr>
          <p:spPr bwMode="auto">
            <a:xfrm rot="10800000">
              <a:off x="0" y="0"/>
              <a:ext cx="9144000" cy="6858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1066"/>
                </a:cxn>
                <a:cxn ang="0">
                  <a:pos x="0" y="1331"/>
                </a:cxn>
                <a:cxn ang="0">
                  <a:pos x="5760" y="1331"/>
                </a:cxn>
                <a:cxn ang="0">
                  <a:pos x="5760" y="0"/>
                </a:cxn>
                <a:cxn ang="0">
                  <a:pos x="0" y="1066"/>
                </a:cxn>
              </a:cxnLst>
              <a:rect l="0" t="0" r="0" b="0"/>
              <a:pathLst>
                <a:path w="5760" h="1331">
                  <a:moveTo>
                    <a:pt x="0" y="1066"/>
                  </a:moveTo>
                  <a:lnTo>
                    <a:pt x="0" y="1331"/>
                  </a:lnTo>
                  <a:lnTo>
                    <a:pt x="5760" y="1331"/>
                  </a:lnTo>
                  <a:lnTo>
                    <a:pt x="5760" y="0"/>
                  </a:lnTo>
                  <a:cubicBezTo>
                    <a:pt x="3220" y="1206"/>
                    <a:pt x="2250" y="1146"/>
                    <a:pt x="0" y="1066"/>
                  </a:cubicBezTo>
                  <a:close/>
                </a:path>
              </a:pathLst>
            </a:custGeom>
            <a:solidFill>
              <a:srgbClr val="C8102E">
                <a:alpha val="97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44450" dir="16200000" algn="ctr" rotWithShape="0">
                <a:prstClr val="black">
                  <a:alpha val="35000"/>
                </a:prstClr>
              </a:outerShdw>
            </a:effectLst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 rot="10800000">
              <a:off x="0" y="0"/>
              <a:ext cx="685800" cy="6858000"/>
            </a:xfrm>
            <a:custGeom>
              <a:avLst/>
              <a:gdLst>
                <a:gd name="connsiteX0" fmla="*/ 1914 w 1914"/>
                <a:gd name="connsiteY0" fmla="*/ 9 h 4329"/>
                <a:gd name="connsiteX1" fmla="*/ 1914 w 1914"/>
                <a:gd name="connsiteY1" fmla="*/ 4329 h 4329"/>
                <a:gd name="connsiteX2" fmla="*/ 204 w 1914"/>
                <a:gd name="connsiteY2" fmla="*/ 4327 h 4329"/>
                <a:gd name="connsiteX3" fmla="*/ 0 w 1914"/>
                <a:gd name="connsiteY3" fmla="*/ 0 h 4329"/>
                <a:gd name="connsiteX4" fmla="*/ 1914 w 1914"/>
                <a:gd name="connsiteY4" fmla="*/ 9 h 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4" h="4329">
                  <a:moveTo>
                    <a:pt x="1914" y="9"/>
                  </a:moveTo>
                  <a:lnTo>
                    <a:pt x="1914" y="4329"/>
                  </a:lnTo>
                  <a:lnTo>
                    <a:pt x="204" y="4327"/>
                  </a:lnTo>
                  <a:cubicBezTo>
                    <a:pt x="1288" y="3574"/>
                    <a:pt x="2082" y="1734"/>
                    <a:pt x="0" y="0"/>
                  </a:cubicBezTo>
                  <a:lnTo>
                    <a:pt x="1914" y="9"/>
                  </a:lnTo>
                  <a:close/>
                </a:path>
              </a:pathLst>
            </a:custGeom>
            <a:solidFill>
              <a:srgbClr val="9E2A2F">
                <a:alpha val="94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10800000" algn="ctr" rotWithShape="0">
                <a:prstClr val="black">
                  <a:alpha val="45000"/>
                </a:prstClr>
              </a:outerShdw>
            </a:effectLst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4585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entury Gothic" panose="020B0502020202020204" pitchFamily="34" charset="0"/>
              </a:defRPr>
            </a:lvl1pPr>
          </a:lstStyle>
          <a:p>
            <a:fld id="{3994D2C2-38F2-4D44-8941-F9226CAE0B22}" type="datetimeFigureOut">
              <a:rPr lang="en-US" smtClean="0"/>
              <a:pPr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latin typeface="Century Gothic" panose="020B0502020202020204" pitchFamily="34" charset="0"/>
              </a:defRPr>
            </a:lvl1pPr>
          </a:lstStyle>
          <a:p>
            <a:fld id="{A15EBC93-49DB-4025-BC4F-07436E4DA1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65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auto">
          <a:xfrm>
            <a:off x="0" y="4876800"/>
            <a:ext cx="9144000" cy="19882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C8102E">
              <a:alpha val="9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7772400" y="0"/>
            <a:ext cx="13716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9E2A2F">
              <a:alpha val="9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rgbClr val="54585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665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rgbClr val="54585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ln>
            <a:noFill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entury Gothic" panose="020B0502020202020204" pitchFamily="34" charset="0"/>
              </a:defRPr>
            </a:lvl1pPr>
          </a:lstStyle>
          <a:p>
            <a:fld id="{3994D2C2-38F2-4D44-8941-F9226CAE0B22}" type="datetimeFigureOut">
              <a:rPr lang="en-US" smtClean="0"/>
              <a:pPr/>
              <a:t>9/24/2019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4585A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Freeform 8"/>
            <p:cNvSpPr>
              <a:spLocks/>
            </p:cNvSpPr>
            <p:nvPr userDrawn="1"/>
          </p:nvSpPr>
          <p:spPr bwMode="auto">
            <a:xfrm rot="10800000">
              <a:off x="0" y="0"/>
              <a:ext cx="9144000" cy="6858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1066"/>
                </a:cxn>
                <a:cxn ang="0">
                  <a:pos x="0" y="1331"/>
                </a:cxn>
                <a:cxn ang="0">
                  <a:pos x="5760" y="1331"/>
                </a:cxn>
                <a:cxn ang="0">
                  <a:pos x="5760" y="0"/>
                </a:cxn>
                <a:cxn ang="0">
                  <a:pos x="0" y="1066"/>
                </a:cxn>
              </a:cxnLst>
              <a:rect l="0" t="0" r="0" b="0"/>
              <a:pathLst>
                <a:path w="5760" h="1331">
                  <a:moveTo>
                    <a:pt x="0" y="1066"/>
                  </a:moveTo>
                  <a:lnTo>
                    <a:pt x="0" y="1331"/>
                  </a:lnTo>
                  <a:lnTo>
                    <a:pt x="5760" y="1331"/>
                  </a:lnTo>
                  <a:lnTo>
                    <a:pt x="5760" y="0"/>
                  </a:lnTo>
                  <a:cubicBezTo>
                    <a:pt x="3220" y="1206"/>
                    <a:pt x="2250" y="1146"/>
                    <a:pt x="0" y="1066"/>
                  </a:cubicBezTo>
                  <a:close/>
                </a:path>
              </a:pathLst>
            </a:custGeom>
            <a:solidFill>
              <a:srgbClr val="C8102E">
                <a:alpha val="97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44450" dir="16200000" algn="ctr" rotWithShape="0">
                <a:prstClr val="black">
                  <a:alpha val="35000"/>
                </a:prstClr>
              </a:outerShdw>
            </a:effectLst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 rot="10800000">
              <a:off x="0" y="0"/>
              <a:ext cx="685800" cy="6858000"/>
            </a:xfrm>
            <a:custGeom>
              <a:avLst/>
              <a:gdLst>
                <a:gd name="connsiteX0" fmla="*/ 1914 w 1914"/>
                <a:gd name="connsiteY0" fmla="*/ 9 h 4329"/>
                <a:gd name="connsiteX1" fmla="*/ 1914 w 1914"/>
                <a:gd name="connsiteY1" fmla="*/ 4329 h 4329"/>
                <a:gd name="connsiteX2" fmla="*/ 204 w 1914"/>
                <a:gd name="connsiteY2" fmla="*/ 4327 h 4329"/>
                <a:gd name="connsiteX3" fmla="*/ 0 w 1914"/>
                <a:gd name="connsiteY3" fmla="*/ 0 h 4329"/>
                <a:gd name="connsiteX4" fmla="*/ 1914 w 1914"/>
                <a:gd name="connsiteY4" fmla="*/ 9 h 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4" h="4329">
                  <a:moveTo>
                    <a:pt x="1914" y="9"/>
                  </a:moveTo>
                  <a:lnTo>
                    <a:pt x="1914" y="4329"/>
                  </a:lnTo>
                  <a:lnTo>
                    <a:pt x="204" y="4327"/>
                  </a:lnTo>
                  <a:cubicBezTo>
                    <a:pt x="1288" y="3574"/>
                    <a:pt x="2082" y="1734"/>
                    <a:pt x="0" y="0"/>
                  </a:cubicBezTo>
                  <a:lnTo>
                    <a:pt x="1914" y="9"/>
                  </a:lnTo>
                  <a:close/>
                </a:path>
              </a:pathLst>
            </a:custGeom>
            <a:solidFill>
              <a:srgbClr val="9E2A2F">
                <a:alpha val="94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10800000" algn="ctr" rotWithShape="0">
                <a:prstClr val="black">
                  <a:alpha val="45000"/>
                </a:prstClr>
              </a:outerShdw>
            </a:effectLst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rgbClr val="54585A"/>
                </a:solidFill>
                <a:latin typeface="Century Gothic" panose="020B0502020202020204" pitchFamily="34" charset="0"/>
              </a:defRPr>
            </a:lvl1pPr>
          </a:lstStyle>
          <a:p>
            <a:fld id="{A15EBC93-49DB-4025-BC4F-07436E4DA1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00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1" name="Freeform 10"/>
            <p:cNvSpPr>
              <a:spLocks/>
            </p:cNvSpPr>
            <p:nvPr userDrawn="1"/>
          </p:nvSpPr>
          <p:spPr bwMode="auto">
            <a:xfrm rot="10800000">
              <a:off x="0" y="0"/>
              <a:ext cx="9144000" cy="6858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1066"/>
                </a:cxn>
                <a:cxn ang="0">
                  <a:pos x="0" y="1331"/>
                </a:cxn>
                <a:cxn ang="0">
                  <a:pos x="5760" y="1331"/>
                </a:cxn>
                <a:cxn ang="0">
                  <a:pos x="5760" y="0"/>
                </a:cxn>
                <a:cxn ang="0">
                  <a:pos x="0" y="1066"/>
                </a:cxn>
              </a:cxnLst>
              <a:rect l="0" t="0" r="0" b="0"/>
              <a:pathLst>
                <a:path w="5760" h="1331">
                  <a:moveTo>
                    <a:pt x="0" y="1066"/>
                  </a:moveTo>
                  <a:lnTo>
                    <a:pt x="0" y="1331"/>
                  </a:lnTo>
                  <a:lnTo>
                    <a:pt x="5760" y="1331"/>
                  </a:lnTo>
                  <a:lnTo>
                    <a:pt x="5760" y="0"/>
                  </a:lnTo>
                  <a:cubicBezTo>
                    <a:pt x="3220" y="1206"/>
                    <a:pt x="2250" y="1146"/>
                    <a:pt x="0" y="1066"/>
                  </a:cubicBezTo>
                  <a:close/>
                </a:path>
              </a:pathLst>
            </a:custGeom>
            <a:solidFill>
              <a:srgbClr val="C8102E">
                <a:alpha val="97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44450" dir="16200000" algn="ctr" rotWithShape="0">
                <a:prstClr val="black">
                  <a:alpha val="35000"/>
                </a:prstClr>
              </a:outerShdw>
            </a:effectLst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 rot="10800000">
              <a:off x="0" y="0"/>
              <a:ext cx="685800" cy="6858000"/>
            </a:xfrm>
            <a:custGeom>
              <a:avLst/>
              <a:gdLst>
                <a:gd name="connsiteX0" fmla="*/ 1914 w 1914"/>
                <a:gd name="connsiteY0" fmla="*/ 9 h 4329"/>
                <a:gd name="connsiteX1" fmla="*/ 1914 w 1914"/>
                <a:gd name="connsiteY1" fmla="*/ 4329 h 4329"/>
                <a:gd name="connsiteX2" fmla="*/ 204 w 1914"/>
                <a:gd name="connsiteY2" fmla="*/ 4327 h 4329"/>
                <a:gd name="connsiteX3" fmla="*/ 0 w 1914"/>
                <a:gd name="connsiteY3" fmla="*/ 0 h 4329"/>
                <a:gd name="connsiteX4" fmla="*/ 1914 w 1914"/>
                <a:gd name="connsiteY4" fmla="*/ 9 h 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4" h="4329">
                  <a:moveTo>
                    <a:pt x="1914" y="9"/>
                  </a:moveTo>
                  <a:lnTo>
                    <a:pt x="1914" y="4329"/>
                  </a:lnTo>
                  <a:lnTo>
                    <a:pt x="204" y="4327"/>
                  </a:lnTo>
                  <a:cubicBezTo>
                    <a:pt x="1288" y="3574"/>
                    <a:pt x="2082" y="1734"/>
                    <a:pt x="0" y="0"/>
                  </a:cubicBezTo>
                  <a:lnTo>
                    <a:pt x="1914" y="9"/>
                  </a:lnTo>
                  <a:close/>
                </a:path>
              </a:pathLst>
            </a:custGeom>
            <a:solidFill>
              <a:srgbClr val="9E2A2F">
                <a:alpha val="94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10800000" algn="ctr" rotWithShape="0">
                <a:prstClr val="black">
                  <a:alpha val="45000"/>
                </a:prstClr>
              </a:outerShdw>
            </a:effectLst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4585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entury Gothic" panose="020B0502020202020204" pitchFamily="34" charset="0"/>
              </a:defRPr>
            </a:lvl1pPr>
          </a:lstStyle>
          <a:p>
            <a:fld id="{3994D2C2-38F2-4D44-8941-F9226CAE0B22}" type="datetimeFigureOut">
              <a:rPr lang="en-US" smtClean="0"/>
              <a:pPr/>
              <a:t>9/24/2019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4585A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latin typeface="Century Gothic" panose="020B0502020202020204" pitchFamily="34" charset="0"/>
              </a:defRPr>
            </a:lvl1pPr>
          </a:lstStyle>
          <a:p>
            <a:fld id="{A15EBC93-49DB-4025-BC4F-07436E4DA1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83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D2C2-38F2-4D44-8941-F9226CAE0B22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Freeform 6"/>
            <p:cNvSpPr>
              <a:spLocks/>
            </p:cNvSpPr>
            <p:nvPr userDrawn="1"/>
          </p:nvSpPr>
          <p:spPr bwMode="auto">
            <a:xfrm rot="10800000">
              <a:off x="0" y="0"/>
              <a:ext cx="9144000" cy="6858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1066"/>
                </a:cxn>
                <a:cxn ang="0">
                  <a:pos x="0" y="1331"/>
                </a:cxn>
                <a:cxn ang="0">
                  <a:pos x="5760" y="1331"/>
                </a:cxn>
                <a:cxn ang="0">
                  <a:pos x="5760" y="0"/>
                </a:cxn>
                <a:cxn ang="0">
                  <a:pos x="0" y="1066"/>
                </a:cxn>
              </a:cxnLst>
              <a:rect l="0" t="0" r="0" b="0"/>
              <a:pathLst>
                <a:path w="5760" h="1331">
                  <a:moveTo>
                    <a:pt x="0" y="1066"/>
                  </a:moveTo>
                  <a:lnTo>
                    <a:pt x="0" y="1331"/>
                  </a:lnTo>
                  <a:lnTo>
                    <a:pt x="5760" y="1331"/>
                  </a:lnTo>
                  <a:lnTo>
                    <a:pt x="5760" y="0"/>
                  </a:lnTo>
                  <a:cubicBezTo>
                    <a:pt x="3220" y="1206"/>
                    <a:pt x="2250" y="1146"/>
                    <a:pt x="0" y="1066"/>
                  </a:cubicBezTo>
                  <a:close/>
                </a:path>
              </a:pathLst>
            </a:custGeom>
            <a:solidFill>
              <a:srgbClr val="C8102E">
                <a:alpha val="97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44450" dir="16200000" algn="ctr" rotWithShape="0">
                <a:prstClr val="black">
                  <a:alpha val="35000"/>
                </a:prstClr>
              </a:outerShdw>
            </a:effectLst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 rot="10800000">
              <a:off x="0" y="0"/>
              <a:ext cx="685800" cy="6858000"/>
            </a:xfrm>
            <a:custGeom>
              <a:avLst/>
              <a:gdLst>
                <a:gd name="connsiteX0" fmla="*/ 1914 w 1914"/>
                <a:gd name="connsiteY0" fmla="*/ 9 h 4329"/>
                <a:gd name="connsiteX1" fmla="*/ 1914 w 1914"/>
                <a:gd name="connsiteY1" fmla="*/ 4329 h 4329"/>
                <a:gd name="connsiteX2" fmla="*/ 204 w 1914"/>
                <a:gd name="connsiteY2" fmla="*/ 4327 h 4329"/>
                <a:gd name="connsiteX3" fmla="*/ 0 w 1914"/>
                <a:gd name="connsiteY3" fmla="*/ 0 h 4329"/>
                <a:gd name="connsiteX4" fmla="*/ 1914 w 1914"/>
                <a:gd name="connsiteY4" fmla="*/ 9 h 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4" h="4329">
                  <a:moveTo>
                    <a:pt x="1914" y="9"/>
                  </a:moveTo>
                  <a:lnTo>
                    <a:pt x="1914" y="4329"/>
                  </a:lnTo>
                  <a:lnTo>
                    <a:pt x="204" y="4327"/>
                  </a:lnTo>
                  <a:cubicBezTo>
                    <a:pt x="1288" y="3574"/>
                    <a:pt x="2082" y="1734"/>
                    <a:pt x="0" y="0"/>
                  </a:cubicBezTo>
                  <a:lnTo>
                    <a:pt x="1914" y="9"/>
                  </a:lnTo>
                  <a:close/>
                </a:path>
              </a:pathLst>
            </a:custGeom>
            <a:solidFill>
              <a:srgbClr val="9E2A2F">
                <a:alpha val="94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10800000" algn="ctr" rotWithShape="0">
                <a:prstClr val="black">
                  <a:alpha val="45000"/>
                </a:prstClr>
              </a:outerShdw>
            </a:effectLst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EBC93-49DB-4025-BC4F-07436E4DA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2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D2C2-38F2-4D44-8941-F9226CAE0B22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EBC93-49DB-4025-BC4F-07436E4DA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2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D2C2-38F2-4D44-8941-F9226CAE0B22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EBC93-49DB-4025-BC4F-07436E4DA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0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D2C2-38F2-4D44-8941-F9226CAE0B22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EBC93-49DB-4025-BC4F-07436E4DA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3994D2C2-38F2-4D44-8941-F9226CAE0B22}" type="datetimeFigureOut">
              <a:rPr lang="en-US" smtClean="0"/>
              <a:pPr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Adobe Gothic Std B" panose="020B0800000000000000" pitchFamily="34" charset="-128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A15EBC93-49DB-4025-BC4F-07436E4DA1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452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000" kern="1200" cap="all" baseline="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hlibrary.qualtrics.com/jfe/form/SV_3PKlGjCqStHErZj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h.edu/graduate-school/academics/thesis/written-thesis-dissertation-approval-form-082019.pdf" TargetMode="External"/><Relationship Id="rId4" Type="http://schemas.openxmlformats.org/officeDocument/2006/relationships/hyperlink" Target="http://www.uh.edu/graduate-school/academics/thesi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ations.uh.edu/content.php?catoid=30&amp;navoid=1102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gradschool@uh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uofh.sharepoint.com/:f:/s/graduate-school/EsLl2ddidnNPibTyeVHW9UsB9Vn3L46AZdEp9BvhRoCI3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h.edu/graduate-school/forms/graduate-enrollment-data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uofh.sharepoint.com/:f:/s/graduate-school/EsLl2ddidnNPibTyeVHW9UsB9Vn3L46AZdEp9BvhRoCI3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gradschool@uh.ed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h.edu/graduate-school/graduate-professional-and-personal-development/" TargetMode="External"/><Relationship Id="rId2" Type="http://schemas.openxmlformats.org/officeDocument/2006/relationships/hyperlink" Target="https://www.youtube.com/watch?v=2fmCA1_Yq5s&amp;feature=youtu.b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Welcome!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n-US" sz="6000" dirty="0">
                <a:ln>
                  <a:solidFill>
                    <a:srgbClr val="888B8D"/>
                  </a:solidFill>
                </a:ln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News, Updates &amp; Reminders</a:t>
            </a:r>
          </a:p>
          <a:p>
            <a:pPr algn="ctr"/>
            <a:r>
              <a:rPr lang="en-US" sz="3400" dirty="0">
                <a:ln>
                  <a:solidFill>
                    <a:srgbClr val="888B8D"/>
                  </a:solidFill>
                </a:ln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Graduate School Department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20" y="2362200"/>
            <a:ext cx="2796159" cy="24297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6477000"/>
            <a:ext cx="5212080" cy="26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6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6000" cap="none" dirty="0">
                <a:ln>
                  <a:solidFill>
                    <a:srgbClr val="888B8D"/>
                  </a:solidFill>
                </a:ln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+mn-ea"/>
                <a:cs typeface="+mn-cs"/>
              </a:rPr>
              <a:t/>
            </a:r>
            <a:br>
              <a:rPr lang="en-US" sz="6000" cap="none" dirty="0">
                <a:ln>
                  <a:solidFill>
                    <a:srgbClr val="888B8D"/>
                  </a:solidFill>
                </a:ln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4040188" cy="1752600"/>
          </a:xfrm>
        </p:spPr>
        <p:txBody>
          <a:bodyPr>
            <a:normAutofit/>
          </a:bodyPr>
          <a:lstStyle/>
          <a:p>
            <a:pPr lvl="0" algn="ctr">
              <a:lnSpc>
                <a:spcPct val="150000"/>
              </a:lnSpc>
            </a:pPr>
            <a:endParaRPr lang="en-US" sz="2600" b="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25299" y="3276600"/>
            <a:ext cx="2798307" cy="21336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949824" y="1371600"/>
            <a:ext cx="4041775" cy="4267200"/>
          </a:xfrm>
        </p:spPr>
        <p:txBody>
          <a:bodyPr>
            <a:normAutofit/>
          </a:bodyPr>
          <a:lstStyle/>
          <a:p>
            <a:pPr lvl="0" algn="ctr"/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Tashemia V. Jones,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Ed.D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.</a:t>
            </a:r>
          </a:p>
          <a:p>
            <a:pPr lvl="0" algn="ctr"/>
            <a:r>
              <a:rPr lang="en-US" sz="2800" i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Assistant Director of Programs/Student Records</a:t>
            </a:r>
            <a:r>
              <a:rPr lang="en-US" sz="2800" dirty="0">
                <a:solidFill>
                  <a:prstClr val="black"/>
                </a:solidFill>
                <a:latin typeface="Franklin Gothic Book" panose="020B0503020102020204" pitchFamily="34" charset="0"/>
              </a:rPr>
              <a:t> </a:t>
            </a:r>
          </a:p>
          <a:p>
            <a:pPr lvl="0" algn="ctr">
              <a:lnSpc>
                <a:spcPct val="150000"/>
              </a:lnSpc>
            </a:pPr>
            <a:endParaRPr lang="en-US" sz="280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94" y="442027"/>
            <a:ext cx="7669433" cy="10668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6477000"/>
            <a:ext cx="5212080" cy="26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41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New Policy Fall 19</a:t>
            </a:r>
            <a:br>
              <a:rPr lang="en-US" dirty="0"/>
            </a:br>
            <a:endParaRPr lang="en-US" sz="2700" dirty="0">
              <a:solidFill>
                <a:srgbClr val="C8102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6477000"/>
            <a:ext cx="5212080" cy="269093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838200" y="1207056"/>
            <a:ext cx="6019800" cy="566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+mj-lt"/>
              </a:rPr>
              <a:t>Take Down 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  <a:hlinkClick r:id="rId3"/>
              </a:rPr>
              <a:t>UH Libraries Digital Repositories Takedown Request Form</a:t>
            </a:r>
            <a:endParaRPr lang="en-US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r>
              <a:rPr lang="en-US" altLang="en-US" sz="2400" b="1" dirty="0">
                <a:solidFill>
                  <a:srgbClr val="9E2A2F"/>
                </a:solidFill>
                <a:cs typeface="Times New Roman" panose="02020603050405020304" pitchFamily="18" charset="0"/>
              </a:rPr>
              <a:t>Beginning F19:</a:t>
            </a:r>
          </a:p>
          <a:p>
            <a:pPr lvl="1"/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Thesis/Dissertation Front Matter </a:t>
            </a:r>
            <a:r>
              <a:rPr lang="en-US" sz="2000" dirty="0">
                <a:hlinkClick r:id="rId4"/>
              </a:rPr>
              <a:t>http://www.uh.edu/graduate-school/academics/thesis/</a:t>
            </a:r>
            <a:endParaRPr lang="en-US" altLang="en-US" sz="20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lvl="1"/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Written Thesis/Dissertation Approval Form </a:t>
            </a:r>
            <a:r>
              <a:rPr lang="en-US" sz="2000" dirty="0">
                <a:hlinkClick r:id="rId5"/>
              </a:rPr>
              <a:t>http://www.uh.edu/graduate-school/academics/thesis/written-thesis-dissertation-approval-form-082019.pdf</a:t>
            </a:r>
            <a:endParaRPr lang="en-US" altLang="en-US" sz="20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endParaRPr lang="en-US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endParaRPr lang="en-US" sz="2400" dirty="0">
              <a:latin typeface="+mj-lt"/>
            </a:endParaRPr>
          </a:p>
          <a:p>
            <a:pPr marL="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57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Policy updates &amp; Reminders</a:t>
            </a:r>
            <a:br>
              <a:rPr lang="en-US" dirty="0"/>
            </a:br>
            <a:endParaRPr lang="en-US" sz="2700" dirty="0">
              <a:solidFill>
                <a:srgbClr val="C8102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6477000"/>
            <a:ext cx="5212080" cy="269093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838200" y="1490211"/>
            <a:ext cx="8077200" cy="509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+mj-lt"/>
              </a:rPr>
              <a:t>Making changes to a document after it has been approved by the committee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pPr marL="0" indent="0">
              <a:buNone/>
            </a:pPr>
            <a:endParaRPr lang="en-US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endParaRPr lang="en-US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endParaRPr lang="en-US" sz="2400" dirty="0">
              <a:latin typeface="+mj-lt"/>
            </a:endParaRPr>
          </a:p>
          <a:p>
            <a:pPr marL="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438400"/>
            <a:ext cx="7584866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6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Policy updates &amp; Reminders</a:t>
            </a:r>
            <a:br>
              <a:rPr lang="en-US" dirty="0"/>
            </a:br>
            <a:endParaRPr lang="en-US" sz="2700" dirty="0">
              <a:solidFill>
                <a:srgbClr val="C8102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6477000"/>
            <a:ext cx="5212080" cy="269093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838200" y="1896476"/>
            <a:ext cx="8077200" cy="42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pPr marL="0" indent="0">
              <a:buNone/>
            </a:pPr>
            <a:endParaRPr lang="en-US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endParaRPr lang="en-US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endParaRPr lang="en-US" sz="2400" dirty="0">
              <a:latin typeface="+mj-lt"/>
            </a:endParaRPr>
          </a:p>
          <a:p>
            <a:pPr marL="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754" y="1258471"/>
            <a:ext cx="7162800" cy="518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8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Submission deadlines</a:t>
            </a:r>
            <a:endParaRPr lang="en-US" sz="3600" dirty="0">
              <a:solidFill>
                <a:srgbClr val="C8102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6477000"/>
            <a:ext cx="5212080" cy="269093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838200" y="1461802"/>
            <a:ext cx="6019800" cy="162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en-US" sz="2400" dirty="0">
                <a:hlinkClick r:id="rId3"/>
              </a:rPr>
              <a:t>Thesis and Dissertation Policies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274332"/>
            <a:ext cx="7193280" cy="10455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581400"/>
            <a:ext cx="1981200" cy="1571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8708" y="3957637"/>
            <a:ext cx="33432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1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6477000"/>
            <a:ext cx="5212080" cy="269093"/>
          </a:xfrm>
          <a:prstGeom prst="rect">
            <a:avLst/>
          </a:prstGeom>
        </p:spPr>
      </p:pic>
      <p:pic>
        <p:nvPicPr>
          <p:cNvPr id="1026" name="Picture 2" descr="Image result for apply to graduat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1000"/>
            <a:ext cx="2343150" cy="217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2666492"/>
            <a:ext cx="6486525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7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6000" cap="none" dirty="0">
                <a:ln>
                  <a:solidFill>
                    <a:srgbClr val="888B8D"/>
                  </a:solidFill>
                </a:ln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+mn-ea"/>
                <a:cs typeface="+mn-cs"/>
              </a:rPr>
              <a:t/>
            </a:r>
            <a:br>
              <a:rPr lang="en-US" sz="6000" cap="none" dirty="0">
                <a:ln>
                  <a:solidFill>
                    <a:srgbClr val="888B8D"/>
                  </a:solidFill>
                </a:ln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Shawn Washington</a:t>
            </a:r>
          </a:p>
          <a:p>
            <a:pPr algn="ctr"/>
            <a:r>
              <a:rPr lang="en-US" i="1" dirty="0">
                <a:latin typeface="Franklin Gothic Book" panose="020B0503020102020204" pitchFamily="34" charset="0"/>
              </a:rPr>
              <a:t>Assistant Director of Grad/Int’l Admissions.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7346" y="2649972"/>
            <a:ext cx="2798307" cy="2426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6477000"/>
            <a:ext cx="5212080" cy="26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8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en-US" sz="3600" b="1" cap="none" dirty="0">
                <a:solidFill>
                  <a:prstClr val="black"/>
                </a:solidFill>
                <a:ea typeface="+mn-ea"/>
                <a:cs typeface="+mn-cs"/>
              </a:rPr>
              <a:t>FA2019 Term Reminders</a:t>
            </a:r>
            <a:r>
              <a:rPr lang="en-US" sz="3600" cap="none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3600" cap="none" dirty="0">
                <a:solidFill>
                  <a:prstClr val="black"/>
                </a:solidFill>
                <a:ea typeface="+mn-ea"/>
                <a:cs typeface="+mn-cs"/>
              </a:rPr>
            </a:b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3434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dirty="0"/>
          </a:p>
          <a:p>
            <a:r>
              <a:rPr lang="en-US" dirty="0"/>
              <a:t>Archiving Fall Applications – Sept 27</a:t>
            </a:r>
            <a:r>
              <a:rPr lang="en-US" baseline="30000" dirty="0"/>
              <a:t>th</a:t>
            </a:r>
          </a:p>
          <a:p>
            <a:endParaRPr lang="en-US" baseline="30000" dirty="0"/>
          </a:p>
          <a:p>
            <a:r>
              <a:rPr lang="en-US" dirty="0"/>
              <a:t>175 app’s currently pending a decision</a:t>
            </a:r>
            <a:endParaRPr lang="en-US" baseline="30000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 decision – Applications will be changed automatically  to ”Withdrawal Status” in CN and withdrawal letters released.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76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Deactivating CN Access: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Faculty and Staff Members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Response Deadline: Oct 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Coordinators/Assistant Deans/Designee</a:t>
            </a:r>
          </a:p>
          <a:p>
            <a:endParaRPr lang="en-US" dirty="0"/>
          </a:p>
          <a:p>
            <a:r>
              <a:rPr lang="en-US" dirty="0"/>
              <a:t>Help Desk (</a:t>
            </a:r>
            <a:r>
              <a:rPr lang="en-US" dirty="0">
                <a:hlinkClick r:id="rId3"/>
              </a:rPr>
              <a:t>gradschool@uh.edu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CC: 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65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UHGS Recruitment Group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Open  to everyone interested in sharing recruitment ideas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Meet monthly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Senate Rm (M.D. Anderson Library)</a:t>
            </a:r>
          </a:p>
          <a:p>
            <a:endParaRPr lang="en-US" dirty="0"/>
          </a:p>
          <a:p>
            <a:r>
              <a:rPr lang="en-US" dirty="0">
                <a:solidFill>
                  <a:prstClr val="black"/>
                </a:solidFill>
              </a:rPr>
              <a:t>Share Drive Folder: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u="sng" dirty="0">
                <a:solidFill>
                  <a:srgbClr val="954F72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https://uofh.sharepoint.com/:f:/s/graduate-school/EsLl2ddidnNPibTyeVHW9UsB9Vn3L46AZdEp9BvhRoCI3w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24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6000" cap="none" dirty="0">
                <a:ln>
                  <a:solidFill>
                    <a:srgbClr val="888B8D"/>
                  </a:solidFill>
                </a:ln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+mn-ea"/>
                <a:cs typeface="+mn-cs"/>
              </a:rPr>
              <a:t/>
            </a:r>
            <a:br>
              <a:rPr lang="en-US" sz="6000" cap="none" dirty="0">
                <a:ln>
                  <a:solidFill>
                    <a:srgbClr val="888B8D"/>
                  </a:solidFill>
                </a:ln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Dr. Sarah Larsen</a:t>
            </a:r>
          </a:p>
          <a:p>
            <a:pPr algn="ctr"/>
            <a:r>
              <a:rPr lang="en-US" i="1" dirty="0">
                <a:latin typeface="Franklin Gothic Book" panose="020B0503020102020204" pitchFamily="34" charset="0"/>
              </a:rPr>
              <a:t>Vice Provost and Dean of the Graduate School Dept.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7346" y="2649972"/>
            <a:ext cx="2798307" cy="2426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6477000"/>
            <a:ext cx="5212080" cy="26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4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Recruitment Topics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85000" lnSpcReduction="10000"/>
          </a:bodyPr>
          <a:lstStyle/>
          <a:p>
            <a:r>
              <a:rPr lang="en-US" u="sng" dirty="0">
                <a:solidFill>
                  <a:srgbClr val="954F72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http://www.uh.edu/graduate-school/forms/graduate-enrollment-data/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Coordinate Events – (Texas Swing Calendar)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prstClr val="black"/>
                </a:solidFill>
              </a:rPr>
              <a:t>UH Graduate School Recruitment Event (10.10.2019)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Interviewing for GS Admissions Recruiter</a:t>
            </a:r>
          </a:p>
          <a:p>
            <a:pPr marL="0" indent="0">
              <a:buNone/>
            </a:pPr>
            <a:endParaRPr lang="en-US" dirty="0">
              <a:solidFill>
                <a:prstClr val="black"/>
              </a:solidFill>
            </a:endParaRPr>
          </a:p>
          <a:p>
            <a:r>
              <a:rPr lang="en-US" dirty="0"/>
              <a:t>Reporting Outcomes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88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dirty="0">
              <a:ln>
                <a:solidFill>
                  <a:srgbClr val="888B8D"/>
                </a:solidFill>
              </a:ln>
              <a:solidFill>
                <a:srgbClr val="C810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74638"/>
            <a:ext cx="8534400" cy="658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01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Sign up Form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6000" dirty="0">
              <a:ln>
                <a:solidFill>
                  <a:srgbClr val="888B8D"/>
                </a:solidFill>
              </a:ln>
              <a:solidFill>
                <a:srgbClr val="C810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 </a:t>
            </a:r>
            <a:r>
              <a:rPr lang="en-US" u="sng" dirty="0">
                <a:solidFill>
                  <a:srgbClr val="954F72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https://uofh.sharepoint.com/:f:/s/graduate-school/EsLl2ddidnNPibTyeVHW9UsB9Vn3L46AZdEp9BvhRoCI3w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596" y="1676399"/>
          <a:ext cx="8839203" cy="3352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6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13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1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96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96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96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96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34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594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96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1651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962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962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962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3161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0519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3962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2453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3962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566049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2385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sng" strike="noStrike" dirty="0">
                          <a:effectLst/>
                        </a:rPr>
                        <a:t>Region</a:t>
                      </a:r>
                      <a:endParaRPr lang="en-US" sz="6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sng" strike="noStrike">
                          <a:effectLst/>
                        </a:rPr>
                        <a:t>University</a:t>
                      </a:r>
                      <a:endParaRPr lang="en-US" sz="6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sng" strike="noStrike">
                          <a:effectLst/>
                        </a:rPr>
                        <a:t>City</a:t>
                      </a:r>
                      <a:endParaRPr lang="en-US" sz="6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sng" strike="noStrike">
                          <a:effectLst/>
                        </a:rPr>
                        <a:t>State</a:t>
                      </a:r>
                      <a:endParaRPr lang="en-US" sz="6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sng" strike="noStrike">
                          <a:effectLst/>
                        </a:rPr>
                        <a:t>Date</a:t>
                      </a:r>
                      <a:endParaRPr lang="en-US" sz="6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sng" strike="noStrike">
                          <a:effectLst/>
                        </a:rPr>
                        <a:t>Start Time</a:t>
                      </a:r>
                      <a:endParaRPr lang="en-US" sz="6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sng" strike="noStrike">
                          <a:effectLst/>
                        </a:rPr>
                        <a:t>End Time</a:t>
                      </a:r>
                      <a:endParaRPr lang="en-US" sz="6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sng" strike="noStrike">
                          <a:effectLst/>
                        </a:rPr>
                        <a:t>Architecture</a:t>
                      </a:r>
                      <a:endParaRPr lang="en-US" sz="6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sng" strike="noStrike">
                          <a:effectLst/>
                        </a:rPr>
                        <a:t>Arts</a:t>
                      </a:r>
                      <a:endParaRPr lang="en-US" sz="6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sng" strike="noStrike">
                          <a:effectLst/>
                        </a:rPr>
                        <a:t>Business</a:t>
                      </a:r>
                      <a:endParaRPr lang="en-US" sz="6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sng" strike="noStrike">
                          <a:effectLst/>
                        </a:rPr>
                        <a:t>Engineering</a:t>
                      </a:r>
                      <a:endParaRPr lang="en-US" sz="6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sng" strike="noStrike">
                          <a:effectLst/>
                        </a:rPr>
                        <a:t>Hilton</a:t>
                      </a:r>
                      <a:endParaRPr lang="en-US" sz="6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sng" strike="noStrike">
                          <a:effectLst/>
                        </a:rPr>
                        <a:t>CLASS</a:t>
                      </a:r>
                      <a:endParaRPr lang="en-US" sz="6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sng" strike="noStrike">
                          <a:effectLst/>
                        </a:rPr>
                        <a:t>NSM</a:t>
                      </a:r>
                      <a:endParaRPr lang="en-US" sz="6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sng" strike="noStrike">
                          <a:effectLst/>
                        </a:rPr>
                        <a:t>Social Work</a:t>
                      </a:r>
                      <a:endParaRPr lang="en-US" sz="6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sng" strike="noStrike">
                          <a:effectLst/>
                        </a:rPr>
                        <a:t>COT</a:t>
                      </a:r>
                      <a:endParaRPr lang="en-US" sz="6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sng" strike="noStrike">
                          <a:effectLst/>
                        </a:rPr>
                        <a:t>Pharmacy</a:t>
                      </a:r>
                      <a:endParaRPr lang="en-US" sz="6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sng" strike="noStrike">
                          <a:effectLst/>
                        </a:rPr>
                        <a:t>Optometry</a:t>
                      </a:r>
                      <a:endParaRPr lang="en-US" sz="6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sng" strike="noStrike">
                          <a:effectLst/>
                        </a:rPr>
                        <a:t>Hobby</a:t>
                      </a:r>
                      <a:endParaRPr lang="en-US" sz="6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sng" strike="noStrike">
                          <a:effectLst/>
                        </a:rPr>
                        <a:t>Total Attending</a:t>
                      </a:r>
                      <a:endParaRPr lang="en-US" sz="6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58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Sept. 9‐12 West Texas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West Texas A&amp;M University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Canyon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TX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10‐Sep‐19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11:00 PM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 Shawn Washington</a:t>
                      </a:r>
                    </a:p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swashington4@uh.</a:t>
                      </a: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589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"Texas Tech University Career Center"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Lubbock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TX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11‐Sep‐19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12:00 PM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3:00 PM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43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58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Sept. 16‐19 North Texas I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Texas Woman's University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Denton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TX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17‐Sep‐19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12:00 PM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2:00 PM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589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The University of Texas at Arlington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Arlington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TX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18‐Sep‐19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10:00 AM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1:00 PM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589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University of North Texas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Denton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TX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19‐Sep‐19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11:00 AM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2:00 PM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243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58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Sept. 23‐26 North Texas II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The University of Texas at Dallas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Richardson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TX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23‐Sep‐19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1:00 PM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3:00 PM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589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Austin College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Sherman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TX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24‐Sep‐19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11:00 AM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1:30 PM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589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Tarleton State University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Stephenville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TX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25‐Sep‐19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11:00 AM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2:00 PM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589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Texas Wesleyan University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Fort Worth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TX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26‐Sep‐19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11:00 AM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1:30 PM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243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8589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u="none" strike="noStrike">
                          <a:effectLst/>
                        </a:rPr>
                        <a:t>Sept 30‐ Oct 3 El Paso/New Mexico</a:t>
                      </a:r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New Mexico State University Career Services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Las Cruces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NM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1‐Oct‐19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10:00 AM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2:00 PM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8589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The University of Texas at El Paso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El Paso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TX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2‐Oct‐19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10:00 AM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2:00 AM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243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University of New Mexico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Albuquerque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NM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3‐Oct‐19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10:00 AM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2:00 PM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0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2" marR="4942" marT="4942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986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Recruiting Group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529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dirty="0">
              <a:ln>
                <a:solidFill>
                  <a:srgbClr val="888B8D"/>
                </a:solidFill>
              </a:ln>
              <a:solidFill>
                <a:srgbClr val="C810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  <a:p>
            <a:r>
              <a:rPr lang="en-US" dirty="0"/>
              <a:t>Next Meeting – 10/11/19 (Library)</a:t>
            </a:r>
          </a:p>
          <a:p>
            <a:r>
              <a:rPr lang="en-US" dirty="0"/>
              <a:t>Reconfirm TX Swing events</a:t>
            </a:r>
          </a:p>
          <a:p>
            <a:r>
              <a:rPr lang="en-US" dirty="0"/>
              <a:t>Recap UHGS Recruitment Event</a:t>
            </a:r>
          </a:p>
          <a:p>
            <a:r>
              <a:rPr lang="en-US" dirty="0"/>
              <a:t>Best Practices Discussion</a:t>
            </a:r>
          </a:p>
        </p:txBody>
      </p:sp>
    </p:spTree>
    <p:extLst>
      <p:ext uri="{BB962C8B-B14F-4D97-AF65-F5344CB8AC3E}">
        <p14:creationId xmlns:p14="http://schemas.microsoft.com/office/powerpoint/2010/main" val="173995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pic>
        <p:nvPicPr>
          <p:cNvPr id="1026" name="Picture 2" descr="Image result for funny motivational pic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98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6000" cap="none" dirty="0">
                <a:ln>
                  <a:solidFill>
                    <a:srgbClr val="888B8D"/>
                  </a:solidFill>
                </a:ln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+mn-ea"/>
                <a:cs typeface="+mn-cs"/>
              </a:rPr>
              <a:t>I-20 processing</a:t>
            </a:r>
            <a:br>
              <a:rPr lang="en-US" sz="6000" cap="none" dirty="0">
                <a:ln>
                  <a:solidFill>
                    <a:srgbClr val="888B8D"/>
                  </a:solidFill>
                </a:ln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Christen Gould</a:t>
            </a:r>
          </a:p>
          <a:p>
            <a:pPr algn="ctr"/>
            <a:r>
              <a:rPr lang="en-US" i="1" dirty="0">
                <a:latin typeface="Franklin Gothic Book" panose="020B0503020102020204" pitchFamily="34" charset="0"/>
              </a:rPr>
              <a:t>SEVIS Compliance Coordinator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7346" y="2649972"/>
            <a:ext cx="2798307" cy="2426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6477000"/>
            <a:ext cx="5212080" cy="269093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649972"/>
            <a:ext cx="2798307" cy="242641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992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I-20 Deferments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new offer letter is required	</a:t>
            </a:r>
          </a:p>
          <a:p>
            <a:pPr lvl="1"/>
            <a:r>
              <a:rPr lang="en-US" sz="2400" dirty="0"/>
              <a:t>Student will be asked to present a new offer letter in the visa interview</a:t>
            </a:r>
          </a:p>
          <a:p>
            <a:r>
              <a:rPr lang="en-US" dirty="0"/>
              <a:t>Decision must be updated in </a:t>
            </a:r>
            <a:r>
              <a:rPr lang="en-US" dirty="0" err="1"/>
              <a:t>Peoplesoft</a:t>
            </a:r>
            <a:r>
              <a:rPr lang="en-US" dirty="0"/>
              <a:t> before I-20 can be issued</a:t>
            </a:r>
          </a:p>
          <a:p>
            <a:r>
              <a:rPr lang="en-US" dirty="0"/>
              <a:t>I-20 can be deferred up to one year (SEVIS fee is only good for one year)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20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Please remember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I-20 documents are processed once all documents have been received</a:t>
            </a:r>
          </a:p>
          <a:p>
            <a:pPr lvl="1"/>
            <a:r>
              <a:rPr lang="en-US" sz="2000" dirty="0"/>
              <a:t>If documents are missing, the student will get 3 reminders to submit documents. Reminders are spaced 1 week apart.  The email will be sent automatically through </a:t>
            </a:r>
            <a:r>
              <a:rPr lang="en-US" sz="2000" dirty="0" err="1"/>
              <a:t>CollegeNet</a:t>
            </a:r>
            <a:r>
              <a:rPr lang="en-US" sz="2000" dirty="0"/>
              <a:t>.</a:t>
            </a:r>
          </a:p>
          <a:p>
            <a:r>
              <a:rPr lang="en-US" sz="2800" dirty="0"/>
              <a:t>Required Documents</a:t>
            </a:r>
          </a:p>
          <a:p>
            <a:pPr lvl="1"/>
            <a:r>
              <a:rPr lang="en-US" sz="2000" dirty="0"/>
              <a:t>Current passport (cannot be within 6 months of expiration</a:t>
            </a:r>
          </a:p>
          <a:p>
            <a:pPr lvl="1"/>
            <a:r>
              <a:rPr lang="en-US" sz="2000" dirty="0"/>
              <a:t>Proof of financial support</a:t>
            </a:r>
          </a:p>
          <a:p>
            <a:pPr lvl="2"/>
            <a:r>
              <a:rPr lang="en-US" sz="1800" dirty="0"/>
              <a:t>Can include bank statements, education loan award letters, credit account statements, </a:t>
            </a:r>
          </a:p>
          <a:p>
            <a:pPr lvl="2"/>
            <a:r>
              <a:rPr lang="en-US" sz="1800" dirty="0"/>
              <a:t>Students can be sponsored by a third party with written permission from sponsor.</a:t>
            </a:r>
          </a:p>
          <a:p>
            <a:pPr lvl="1"/>
            <a:r>
              <a:rPr lang="en-US" sz="2000" dirty="0"/>
              <a:t>Letter of financial backing</a:t>
            </a:r>
          </a:p>
          <a:p>
            <a:pPr lvl="2"/>
            <a:r>
              <a:rPr lang="en-US" sz="1800" dirty="0"/>
              <a:t>Required of Student is sponsored by 3</a:t>
            </a:r>
            <a:r>
              <a:rPr lang="en-US" sz="1800" baseline="30000" dirty="0"/>
              <a:t>rd</a:t>
            </a:r>
            <a:r>
              <a:rPr lang="en-US" sz="1800" dirty="0"/>
              <a:t> party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Please remember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Documents take at least 2 business days to process.  </a:t>
            </a:r>
          </a:p>
          <a:p>
            <a:pPr lvl="1"/>
            <a:r>
              <a:rPr lang="en-US" dirty="0"/>
              <a:t>The 2 business days are measured after all required documents are received, and if the </a:t>
            </a:r>
            <a:r>
              <a:rPr lang="en-US" dirty="0" err="1"/>
              <a:t>CollegeNet</a:t>
            </a:r>
            <a:r>
              <a:rPr lang="en-US" dirty="0"/>
              <a:t> I-20 request is submitted correctly.</a:t>
            </a:r>
          </a:p>
          <a:p>
            <a:pPr lvl="2"/>
            <a:r>
              <a:rPr lang="en-US" dirty="0"/>
              <a:t>I am not automatically notified when students upload documents.  Encourage your students to email </a:t>
            </a:r>
            <a:r>
              <a:rPr lang="en-US" dirty="0">
                <a:hlinkClick r:id="rId3"/>
              </a:rPr>
              <a:t>gradschool@uh.edu</a:t>
            </a:r>
            <a:r>
              <a:rPr lang="en-US" dirty="0"/>
              <a:t> when documents have been uploaded.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The Graduate School cannot predict SEVIS errors, or student document submission timelines.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89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I-20 processing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Spring processing has started</a:t>
            </a:r>
          </a:p>
          <a:p>
            <a:pPr lvl="1"/>
            <a:r>
              <a:rPr lang="en-US" sz="2400" dirty="0"/>
              <a:t>Spring new admissions and deferred applications</a:t>
            </a:r>
          </a:p>
          <a:p>
            <a:pPr lvl="2"/>
            <a:r>
              <a:rPr lang="en-US" sz="2000" dirty="0"/>
              <a:t>Current Students and transfers will be processed at the close of the Fall 2019 semester.</a:t>
            </a:r>
          </a:p>
          <a:p>
            <a:endParaRPr lang="en-US" dirty="0"/>
          </a:p>
          <a:p>
            <a:r>
              <a:rPr lang="en-US" dirty="0"/>
              <a:t>Fall 2020 processing will begin in February of 2020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40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Updates from the Graduate School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F318C7-2C44-8C4D-95E1-D9646A88E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Graduate enrollment concerns</a:t>
            </a:r>
          </a:p>
          <a:p>
            <a:pPr lvl="1"/>
            <a:r>
              <a:rPr lang="en-US" dirty="0"/>
              <a:t>Master’s student enrollment continued to decline</a:t>
            </a:r>
          </a:p>
          <a:p>
            <a:pPr lvl="1"/>
            <a:r>
              <a:rPr lang="en-US" dirty="0"/>
              <a:t>Doctoral student enrollment was steady but new doctoral students were down 20%</a:t>
            </a:r>
          </a:p>
          <a:p>
            <a:pPr lvl="1"/>
            <a:r>
              <a:rPr lang="en-US" dirty="0"/>
              <a:t>Professional student enrollment was down slightly.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27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Office Location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office has moved!</a:t>
            </a:r>
          </a:p>
          <a:p>
            <a:pPr lvl="1"/>
            <a:r>
              <a:rPr lang="en-US" dirty="0"/>
              <a:t>I am now located in 102E in the E Cullen building.</a:t>
            </a:r>
          </a:p>
          <a:p>
            <a:pPr lvl="2"/>
            <a:r>
              <a:rPr lang="en-US" dirty="0"/>
              <a:t>I have walk-in hours to see students on Tuesday and Thursday afternoons from 12 noon to 3 PM.</a:t>
            </a:r>
          </a:p>
          <a:p>
            <a:pPr lvl="2"/>
            <a:r>
              <a:rPr lang="en-US" dirty="0"/>
              <a:t>I-20 documents are available for pick-up during those hours.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30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Chastyne Blacklock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[Executive Assistant to Dr. Larsen &amp; Events Coordinator]</a:t>
            </a:r>
          </a:p>
        </p:txBody>
      </p:sp>
    </p:spTree>
    <p:extLst>
      <p:ext uri="{BB962C8B-B14F-4D97-AF65-F5344CB8AC3E}">
        <p14:creationId xmlns:p14="http://schemas.microsoft.com/office/powerpoint/2010/main" val="37611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anya Seeds | Event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47750"/>
            <a:ext cx="4267200" cy="1085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2819400"/>
            <a:ext cx="8077200" cy="3306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>
              <a:ln>
                <a:solidFill>
                  <a:srgbClr val="888B8D"/>
                </a:solidFill>
              </a:ln>
              <a:solidFill>
                <a:srgbClr val="C810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2487622"/>
            <a:ext cx="92202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	</a:t>
            </a:r>
          </a:p>
          <a:p>
            <a:r>
              <a:rPr lang="en-US" dirty="0"/>
              <a:t>                </a:t>
            </a: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GRADUATE SCHOOL FAIR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dirty="0">
                <a:latin typeface="Berlin Sans FB" panose="020E0602020502020306" pitchFamily="34" charset="0"/>
                <a:cs typeface="Times New Roman" panose="02020603050405020304" pitchFamily="18" charset="0"/>
              </a:rPr>
              <a:t>WHEN:   OCTOBER 10, 2019</a:t>
            </a:r>
          </a:p>
          <a:p>
            <a:r>
              <a:rPr lang="en-US" dirty="0">
                <a:latin typeface="Berlin Sans FB" panose="020E0602020502020306" pitchFamily="34" charset="0"/>
                <a:cs typeface="Times New Roman" panose="02020603050405020304" pitchFamily="18" charset="0"/>
              </a:rPr>
              <a:t>	                10AM – 2PM </a:t>
            </a:r>
          </a:p>
          <a:p>
            <a:r>
              <a:rPr lang="en-US" dirty="0">
                <a:latin typeface="Berlin Sans FB" panose="020E0602020502020306" pitchFamily="34" charset="0"/>
                <a:cs typeface="Times New Roman" panose="02020603050405020304" pitchFamily="18" charset="0"/>
              </a:rPr>
              <a:t>                WHERE:  BUTLER PLAZA</a:t>
            </a:r>
          </a:p>
          <a:p>
            <a:r>
              <a:rPr lang="en-US" dirty="0"/>
              <a:t>	</a:t>
            </a:r>
          </a:p>
          <a:p>
            <a:endParaRPr lang="en-US" dirty="0"/>
          </a:p>
          <a:p>
            <a:r>
              <a:rPr lang="en-US" dirty="0"/>
              <a:t>        </a:t>
            </a:r>
            <a:r>
              <a:rPr lang="en-US" sz="24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GRADUATE RESEARCH SHOWCASE</a:t>
            </a:r>
          </a:p>
          <a:p>
            <a:r>
              <a:rPr lang="en-US" dirty="0">
                <a:latin typeface="Berlin Sans FB" panose="020E0602020502020306" pitchFamily="34" charset="0"/>
              </a:rPr>
              <a:t>       3MT &amp; POSTER SESSION (Preliminary 3MT round will be held October 25)</a:t>
            </a:r>
          </a:p>
          <a:p>
            <a:r>
              <a:rPr lang="en-US" dirty="0">
                <a:latin typeface="Berlin Sans FB" panose="020E0602020502020306" pitchFamily="34" charset="0"/>
              </a:rPr>
              <a:t>	WHEN:   NOVEMBER 1, 2019</a:t>
            </a:r>
          </a:p>
          <a:p>
            <a:r>
              <a:rPr lang="en-US" dirty="0">
                <a:latin typeface="Berlin Sans FB" panose="020E0602020502020306" pitchFamily="34" charset="0"/>
              </a:rPr>
              <a:t>	                12PM – 6PM</a:t>
            </a:r>
          </a:p>
          <a:p>
            <a:r>
              <a:rPr lang="en-US" dirty="0">
                <a:latin typeface="Berlin Sans FB" panose="020E0602020502020306" pitchFamily="34" charset="0"/>
              </a:rPr>
              <a:t>              	WHERE:  STUDENT CENTER (THEATER &amp; BALLROOM)</a:t>
            </a:r>
          </a:p>
          <a:p>
            <a:endParaRPr lang="en-US" dirty="0"/>
          </a:p>
          <a:p>
            <a:r>
              <a:rPr lang="en-US" dirty="0"/>
              <a:t> 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2289754">
            <a:off x="575989" y="4612497"/>
            <a:ext cx="549474" cy="3048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  <a:p>
            <a:pPr algn="ctr"/>
            <a:endParaRPr lang="en-US" b="1" dirty="0"/>
          </a:p>
        </p:txBody>
      </p:sp>
      <p:sp>
        <p:nvSpPr>
          <p:cNvPr id="8" name="Right Arrow 7"/>
          <p:cNvSpPr/>
          <p:nvPr/>
        </p:nvSpPr>
        <p:spPr>
          <a:xfrm rot="2289754">
            <a:off x="575989" y="2919332"/>
            <a:ext cx="549474" cy="3048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938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anya Seeds | Event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85800"/>
            <a:ext cx="4267200" cy="144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2133600"/>
            <a:ext cx="8077200" cy="441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QUESTIONS?</a:t>
            </a:r>
          </a:p>
          <a:p>
            <a:pPr marL="0" indent="0" algn="ctr">
              <a:buNone/>
            </a:pPr>
            <a:endParaRPr lang="en-US" dirty="0">
              <a:ln>
                <a:solidFill>
                  <a:srgbClr val="888B8D"/>
                </a:solidFill>
              </a:ln>
              <a:solidFill>
                <a:srgbClr val="C810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87" r="1212" b="10342"/>
          <a:stretch/>
        </p:blipFill>
        <p:spPr bwMode="auto">
          <a:xfrm>
            <a:off x="571500" y="3048000"/>
            <a:ext cx="6210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" descr="image00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4" b="14937"/>
          <a:stretch/>
        </p:blipFill>
        <p:spPr bwMode="auto">
          <a:xfrm>
            <a:off x="618392" y="4481487"/>
            <a:ext cx="5401408" cy="836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1500" y="3784478"/>
            <a:ext cx="5676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Please send all social media/events to Chastyne Blacklock </a:t>
            </a:r>
            <a:r>
              <a:rPr lang="en-US" dirty="0">
                <a:solidFill>
                  <a:srgbClr val="FF0000"/>
                </a:solidFill>
              </a:rPr>
              <a:t>at cblacklo@Central.UH.EDU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8392" y="5410200"/>
            <a:ext cx="578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Graduate School is not planning a Spring 2020 new student orientation.  There will be one scheduled for fall 2020 in August.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80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03F0A-F514-274D-A8C2-60D690670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GRADUATE ENROLLMENT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7E7A1D0-1569-7546-9F62-58C16F4929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1953027"/>
              </p:ext>
            </p:extLst>
          </p:nvPr>
        </p:nvGraphicFramePr>
        <p:xfrm>
          <a:off x="762000" y="1417638"/>
          <a:ext cx="7848600" cy="4906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197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161" y="731700"/>
            <a:ext cx="7886700" cy="994172"/>
          </a:xfrm>
        </p:spPr>
        <p:txBody>
          <a:bodyPr>
            <a:noAutofit/>
          </a:bodyPr>
          <a:lstStyle/>
          <a:p>
            <a:r>
              <a:rPr lang="en-US" sz="2800" b="1" dirty="0"/>
              <a:t>Trends in Enrollment: UH NEW Doctoral Students (Admissions Data)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20CA96-DEB4-A140-A848-338989B36BDD}"/>
              </a:ext>
            </a:extLst>
          </p:cNvPr>
          <p:cNvSpPr txBox="1"/>
          <p:nvPr/>
        </p:nvSpPr>
        <p:spPr>
          <a:xfrm>
            <a:off x="6248400" y="2590800"/>
            <a:ext cx="3048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Decline in </a:t>
            </a:r>
            <a:r>
              <a:rPr lang="en-US" b="1" dirty="0">
                <a:latin typeface="Arial"/>
                <a:cs typeface="Arial"/>
              </a:rPr>
              <a:t>new</a:t>
            </a:r>
            <a:r>
              <a:rPr lang="en-US" dirty="0">
                <a:latin typeface="Arial"/>
                <a:cs typeface="Arial"/>
              </a:rPr>
              <a:t> doctoral students after 4 years of increases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Both international and domestic students declined.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Yield declined from ~60% to 56%.</a:t>
            </a:r>
          </a:p>
          <a:p>
            <a:endParaRPr lang="en-US" sz="1500" dirty="0"/>
          </a:p>
          <a:p>
            <a:endParaRPr lang="en-US" sz="15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8869899"/>
              </p:ext>
            </p:extLst>
          </p:nvPr>
        </p:nvGraphicFramePr>
        <p:xfrm>
          <a:off x="457200" y="1905000"/>
          <a:ext cx="5722226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9B94-165E-2D48-9026-D06206120914}" type="slidenum">
              <a:rPr lang="en-US" smtClean="0"/>
              <a:t>5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B05DCE-DD26-3441-ADC2-C6EB23209B7B}"/>
              </a:ext>
            </a:extLst>
          </p:cNvPr>
          <p:cNvSpPr/>
          <p:nvPr/>
        </p:nvSpPr>
        <p:spPr>
          <a:xfrm>
            <a:off x="4419600" y="2440759"/>
            <a:ext cx="47320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499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3653CA-2349-7842-8EA1-ED3739BBF491}"/>
              </a:ext>
            </a:extLst>
          </p:cNvPr>
          <p:cNvSpPr/>
          <p:nvPr/>
        </p:nvSpPr>
        <p:spPr>
          <a:xfrm>
            <a:off x="5334000" y="3048000"/>
            <a:ext cx="47320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394</a:t>
            </a:r>
          </a:p>
        </p:txBody>
      </p:sp>
    </p:spTree>
    <p:extLst>
      <p:ext uri="{BB962C8B-B14F-4D97-AF65-F5344CB8AC3E}">
        <p14:creationId xmlns:p14="http://schemas.microsoft.com/office/powerpoint/2010/main" val="136461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5315F-7062-4845-898C-D6B3F378F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221" y="464099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/>
              <a:t>Trends in Enrollment: UH NEW Master’s Students (Admissions Data)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7BF9C0-8334-8C42-B0CE-ED9C14999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9B94-165E-2D48-9026-D06206120914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5284708"/>
              </p:ext>
            </p:extLst>
          </p:nvPr>
        </p:nvGraphicFramePr>
        <p:xfrm>
          <a:off x="533400" y="1863807"/>
          <a:ext cx="6179190" cy="4098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03C4641-C05B-2946-AF7C-49FAB85F8901}"/>
              </a:ext>
            </a:extLst>
          </p:cNvPr>
          <p:cNvSpPr txBox="1"/>
          <p:nvPr/>
        </p:nvSpPr>
        <p:spPr>
          <a:xfrm>
            <a:off x="5680395" y="2263969"/>
            <a:ext cx="56938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1291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E8BF9E-F012-8145-9A3A-784BEEFDD18B}"/>
              </a:ext>
            </a:extLst>
          </p:cNvPr>
          <p:cNvSpPr txBox="1"/>
          <p:nvPr/>
        </p:nvSpPr>
        <p:spPr>
          <a:xfrm>
            <a:off x="4648200" y="2077142"/>
            <a:ext cx="56938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1400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ABEC32-941A-4D47-A8A8-E23F282AB065}"/>
              </a:ext>
            </a:extLst>
          </p:cNvPr>
          <p:cNvSpPr txBox="1"/>
          <p:nvPr/>
        </p:nvSpPr>
        <p:spPr>
          <a:xfrm>
            <a:off x="6564085" y="2377224"/>
            <a:ext cx="247951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Decline in </a:t>
            </a:r>
            <a:r>
              <a:rPr lang="en-US" b="1" dirty="0">
                <a:latin typeface="Arial"/>
                <a:cs typeface="Arial"/>
              </a:rPr>
              <a:t>new</a:t>
            </a:r>
            <a:r>
              <a:rPr lang="en-US" dirty="0">
                <a:latin typeface="Arial"/>
                <a:cs typeface="Arial"/>
              </a:rPr>
              <a:t> master’s students for 3</a:t>
            </a:r>
            <a:r>
              <a:rPr lang="en-US" baseline="30000" dirty="0">
                <a:latin typeface="Arial"/>
                <a:cs typeface="Arial"/>
              </a:rPr>
              <a:t>rd</a:t>
            </a:r>
            <a:r>
              <a:rPr lang="en-US" dirty="0">
                <a:latin typeface="Arial"/>
                <a:cs typeface="Arial"/>
              </a:rPr>
              <a:t> year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Both international and domestic students declined.</a:t>
            </a:r>
          </a:p>
          <a:p>
            <a:endParaRPr lang="en-US" dirty="0">
              <a:latin typeface="Arial"/>
              <a:cs typeface="Arial"/>
            </a:endParaRPr>
          </a:p>
          <a:p>
            <a:endParaRPr lang="en-US" sz="1500" dirty="0"/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7107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EBEEE-957C-414C-A715-8AA73F531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Initiatives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2EF54-45E7-714A-963E-33897D3F9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Cross-campus graduate recruiting group</a:t>
            </a:r>
          </a:p>
          <a:p>
            <a:pPr lvl="1"/>
            <a:r>
              <a:rPr lang="en-US" dirty="0"/>
              <a:t>Better coordination of recruiting efforts</a:t>
            </a:r>
          </a:p>
          <a:p>
            <a:pPr lvl="1"/>
            <a:r>
              <a:rPr lang="en-US" dirty="0"/>
              <a:t>Optimization of business processes related to recruiting and admissions</a:t>
            </a:r>
          </a:p>
          <a:p>
            <a:r>
              <a:rPr lang="en-US" dirty="0"/>
              <a:t>Graduate Enrollment Task Force</a:t>
            </a:r>
          </a:p>
          <a:p>
            <a:pPr lvl="1"/>
            <a:r>
              <a:rPr lang="en-US" dirty="0"/>
              <a:t>Establish long and short term strategies to increase graduate enrollment</a:t>
            </a:r>
          </a:p>
          <a:p>
            <a:pPr lvl="1"/>
            <a:r>
              <a:rPr lang="en-US" dirty="0"/>
              <a:t>Representatives from each college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97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32F06-C150-EF4D-8C19-491CB1FE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Professional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24923-DB70-2440-AC53-706D48FE9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New resource</a:t>
            </a:r>
          </a:p>
          <a:p>
            <a:pPr lvl="1"/>
            <a:r>
              <a:rPr lang="en-US" dirty="0" err="1"/>
              <a:t>DoctoralNet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https://www.youtube.com/watch?v=2fmCA1_Yq5s&amp;feature=youtu.be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Professional development resources (new web page):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http://www.uh.edu/graduate-school/graduate-professional-and-personal-development/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52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6000" cap="none" dirty="0">
                <a:ln>
                  <a:solidFill>
                    <a:srgbClr val="888B8D"/>
                  </a:solidFill>
                </a:ln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+mn-ea"/>
                <a:cs typeface="+mn-cs"/>
              </a:rPr>
              <a:t/>
            </a:r>
            <a:br>
              <a:rPr lang="en-US" sz="6000" cap="none" dirty="0">
                <a:ln>
                  <a:solidFill>
                    <a:srgbClr val="888B8D"/>
                  </a:solidFill>
                </a:ln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Shari Corprew</a:t>
            </a:r>
          </a:p>
          <a:p>
            <a:pPr algn="ctr"/>
            <a:r>
              <a:rPr lang="en-US" i="1" dirty="0">
                <a:latin typeface="Franklin Gothic Book" panose="020B0503020102020204" pitchFamily="34" charset="0"/>
              </a:rPr>
              <a:t>Director of Graduate School Dept.</a:t>
            </a:r>
          </a:p>
          <a:p>
            <a:pPr algn="ctr"/>
            <a:endParaRPr lang="en-US" i="1" dirty="0">
              <a:latin typeface="Franklin Gothic Book" panose="020B0503020102020204" pitchFamily="34" charset="0"/>
            </a:endParaRPr>
          </a:p>
          <a:p>
            <a:pPr algn="ctr"/>
            <a:r>
              <a:rPr lang="en-US" b="1" i="1" dirty="0">
                <a:solidFill>
                  <a:srgbClr val="FF0000"/>
                </a:solidFill>
                <a:latin typeface="Franklin Gothic Book" panose="020B0503020102020204" pitchFamily="34" charset="0"/>
              </a:rPr>
              <a:t>No updates at this time.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7346" y="2649972"/>
            <a:ext cx="2798307" cy="2426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6477000"/>
            <a:ext cx="5212080" cy="26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1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2334</TotalTime>
  <Words>1000</Words>
  <Application>Microsoft Office PowerPoint</Application>
  <PresentationFormat>On-screen Show (4:3)</PresentationFormat>
  <Paragraphs>519</Paragraphs>
  <Slides>33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Adobe Gothic Std B</vt:lpstr>
      <vt:lpstr>Arial</vt:lpstr>
      <vt:lpstr>Berlin Sans FB</vt:lpstr>
      <vt:lpstr>Calibri</vt:lpstr>
      <vt:lpstr>Century Gothic</vt:lpstr>
      <vt:lpstr>Franklin Gothic Book</vt:lpstr>
      <vt:lpstr>Franklin Gothic Demi</vt:lpstr>
      <vt:lpstr>Franklin Gothic Medium</vt:lpstr>
      <vt:lpstr>Times New Roman</vt:lpstr>
      <vt:lpstr>Office Theme</vt:lpstr>
      <vt:lpstr>Welcome!</vt:lpstr>
      <vt:lpstr> </vt:lpstr>
      <vt:lpstr>Updates from the Graduate School</vt:lpstr>
      <vt:lpstr>GRADUATE ENROLLMENT</vt:lpstr>
      <vt:lpstr>Trends in Enrollment: UH NEW Doctoral Students (Admissions Data)</vt:lpstr>
      <vt:lpstr>Trends in Enrollment: UH NEW Master’s Students (Admissions Data)</vt:lpstr>
      <vt:lpstr>Initiatives</vt:lpstr>
      <vt:lpstr>Professional Development</vt:lpstr>
      <vt:lpstr> </vt:lpstr>
      <vt:lpstr> </vt:lpstr>
      <vt:lpstr>New Policy Fall 19 </vt:lpstr>
      <vt:lpstr>Policy updates &amp; Reminders </vt:lpstr>
      <vt:lpstr>Policy updates &amp; Reminders </vt:lpstr>
      <vt:lpstr>Submission deadlines</vt:lpstr>
      <vt:lpstr>PowerPoint Presentation</vt:lpstr>
      <vt:lpstr> </vt:lpstr>
      <vt:lpstr>FA2019 Term Reminders </vt:lpstr>
      <vt:lpstr>Deactivating CN Access: </vt:lpstr>
      <vt:lpstr>UHGS Recruitment Group</vt:lpstr>
      <vt:lpstr>Recruitment Topics</vt:lpstr>
      <vt:lpstr>PowerPoint Presentation</vt:lpstr>
      <vt:lpstr>Sign up Form </vt:lpstr>
      <vt:lpstr>Recruiting Group </vt:lpstr>
      <vt:lpstr>PowerPoint Presentation</vt:lpstr>
      <vt:lpstr>I-20 processing </vt:lpstr>
      <vt:lpstr>I-20 Deferments</vt:lpstr>
      <vt:lpstr>Please remember</vt:lpstr>
      <vt:lpstr>Please remember</vt:lpstr>
      <vt:lpstr>I-20 processing</vt:lpstr>
      <vt:lpstr>New Office Location</vt:lpstr>
      <vt:lpstr>Chastyne Blacklock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Farr, Lisa V</dc:creator>
  <cp:lastModifiedBy>Jones, Tashemia V</cp:lastModifiedBy>
  <cp:revision>229</cp:revision>
  <cp:lastPrinted>2017-01-25T17:15:46Z</cp:lastPrinted>
  <dcterms:created xsi:type="dcterms:W3CDTF">2015-01-14T17:40:36Z</dcterms:created>
  <dcterms:modified xsi:type="dcterms:W3CDTF">2019-09-24T19:45:31Z</dcterms:modified>
</cp:coreProperties>
</file>