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6" r:id="rId6"/>
    <p:sldId id="272" r:id="rId7"/>
    <p:sldId id="273" r:id="rId8"/>
  </p:sldIdLst>
  <p:sldSz cx="10058400" cy="7772400"/>
  <p:notesSz cx="7023100" cy="93091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A53"/>
    <a:srgbClr val="3FA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9" autoAdjust="0"/>
    <p:restoredTop sz="94464" autoAdjust="0"/>
  </p:normalViewPr>
  <p:slideViewPr>
    <p:cSldViewPr>
      <p:cViewPr varScale="1">
        <p:scale>
          <a:sx n="65" d="100"/>
          <a:sy n="65" d="100"/>
        </p:scale>
        <p:origin x="1188" y="4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9BA6E2-C325-4FFA-B766-6B301DD8715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698500"/>
            <a:ext cx="45180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AA96B4-7832-4541-BF33-B35529DA91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8500"/>
            <a:ext cx="45180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EC26B-3837-4984-8EF1-B22282BC3016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9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8500"/>
            <a:ext cx="45180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EC26B-3837-4984-8EF1-B22282BC3016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8500"/>
            <a:ext cx="45180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EC26B-3837-4984-8EF1-B22282BC3016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8500"/>
            <a:ext cx="45180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EC26B-3837-4984-8EF1-B22282BC3016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7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2538" y="698500"/>
            <a:ext cx="45180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4666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EC26B-3837-4984-8EF1-B22282BC3016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-8732" y="46778"/>
            <a:ext cx="10067132" cy="395817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3" descr="UHsecondary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2" y="73766"/>
            <a:ext cx="4648518" cy="3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F642-94C0-446E-8876-B57A740DAF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64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rimson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rimson Roman"/>
              </a:defRPr>
            </a:lvl1pPr>
            <a:lvl2pPr>
              <a:defRPr>
                <a:latin typeface="Crimson Roman"/>
              </a:defRPr>
            </a:lvl2pPr>
            <a:lvl3pPr>
              <a:defRPr>
                <a:latin typeface="Crimson Roman"/>
              </a:defRPr>
            </a:lvl3pPr>
            <a:lvl4pPr>
              <a:defRPr>
                <a:latin typeface="Crimson Roman"/>
              </a:defRPr>
            </a:lvl4pPr>
            <a:lvl5pPr>
              <a:defRPr>
                <a:latin typeface="Crimson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CADB-BB81-463E-8CDC-0AD047FE1D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3073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>
            <a:lvl1pPr>
              <a:defRPr>
                <a:latin typeface="Crimson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>
            <a:lvl1pPr>
              <a:defRPr>
                <a:latin typeface="Crimson Roman"/>
              </a:defRPr>
            </a:lvl1pPr>
            <a:lvl2pPr>
              <a:defRPr>
                <a:latin typeface="Crimson Roman"/>
              </a:defRPr>
            </a:lvl2pPr>
            <a:lvl3pPr>
              <a:defRPr>
                <a:latin typeface="Crimson Roman"/>
              </a:defRPr>
            </a:lvl3pPr>
            <a:lvl4pPr>
              <a:defRPr>
                <a:latin typeface="Crimson Roman"/>
              </a:defRPr>
            </a:lvl4pPr>
            <a:lvl5pPr>
              <a:defRPr>
                <a:latin typeface="Crimson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8A4F-98EC-4FD5-9967-974B35D664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414823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Facilities Planning and Construction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851B-C0D2-43A0-87E8-250212C943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DBE5-AEBF-45F8-BB9B-F9CEB4467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01972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A578-BF0B-463D-B585-460831B2C2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06785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7E2F-D35B-4351-A926-2D51B30B36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13720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rimson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EBA9-8BCF-4717-8A7C-12B69E3DE8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6666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2926A-BC25-4821-AF3B-4231298027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56951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>
                <a:latin typeface="Crimson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>
                <a:latin typeface="Crimson Roman"/>
              </a:defRPr>
            </a:lvl1pPr>
            <a:lvl2pPr>
              <a:defRPr sz="3100">
                <a:latin typeface="Crimson Roman"/>
              </a:defRPr>
            </a:lvl2pPr>
            <a:lvl3pPr>
              <a:defRPr sz="2700">
                <a:latin typeface="Crimson Roman"/>
              </a:defRPr>
            </a:lvl3pPr>
            <a:lvl4pPr>
              <a:defRPr sz="2200">
                <a:latin typeface="Crimson Roman"/>
              </a:defRPr>
            </a:lvl4pPr>
            <a:lvl5pPr>
              <a:defRPr sz="2200">
                <a:latin typeface="Crimson Roman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>
                <a:latin typeface="Crimson Roman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FC27-B74D-4CC3-941F-7228A40C59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43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>
                <a:latin typeface="Crimson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>
                <a:latin typeface="Crimson Roman"/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6E9C-A0A9-46E6-B6A6-ADE4F9250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84839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3" descr="UHsecondary-whit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2" y="73766"/>
            <a:ext cx="4648518" cy="3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5094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ea typeface="ＭＳ Ｐゴシック" pitchFamily="34" charset="-128"/>
              </a:rPr>
              <a:t>7/27/2018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defTabSz="509412" fontAlgn="base">
              <a:spcBef>
                <a:spcPct val="0"/>
              </a:spcBef>
              <a:spcAft>
                <a:spcPct val="0"/>
              </a:spcAft>
              <a:defRPr/>
            </a:pPr>
            <a:fld id="{84783564-E2D4-48FE-8EEB-9BD0793593F9}" type="slidenum">
              <a:rPr lang="en-US" altLang="en-US" smtClean="0">
                <a:ea typeface="ＭＳ Ｐゴシック" pitchFamily="34" charset="-128"/>
              </a:rPr>
              <a:pPr defTabSz="5094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509412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Facilities Planning and Construction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7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509412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Crimson Roman"/>
          <a:ea typeface="ＭＳ Ｐゴシック" charset="-128"/>
          <a:cs typeface="Crimson Roman"/>
        </a:defRPr>
      </a:lvl1pPr>
      <a:lvl2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rimson Roman" charset="0"/>
          <a:ea typeface="ＭＳ Ｐゴシック" charset="-128"/>
          <a:cs typeface="Crimson Roman" charset="0"/>
        </a:defRPr>
      </a:lvl2pPr>
      <a:lvl3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rimson Roman" charset="0"/>
          <a:ea typeface="ＭＳ Ｐゴシック" charset="-128"/>
          <a:cs typeface="Crimson Roman" charset="0"/>
        </a:defRPr>
      </a:lvl3pPr>
      <a:lvl4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rimson Roman" charset="0"/>
          <a:ea typeface="ＭＳ Ｐゴシック" charset="-128"/>
          <a:cs typeface="Crimson Roman" charset="0"/>
        </a:defRPr>
      </a:lvl4pPr>
      <a:lvl5pPr algn="ctr" defTabSz="509412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rimson Roman" charset="0"/>
          <a:ea typeface="ＭＳ Ｐゴシック" charset="-128"/>
          <a:cs typeface="Crimson Roman" charset="0"/>
        </a:defRPr>
      </a:lvl5pPr>
      <a:lvl6pPr marL="509412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824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237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649" algn="ctr" defTabSz="50941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2059" indent="-382059" algn="l" defTabSz="5094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Crimson Roman"/>
          <a:ea typeface="ＭＳ Ｐゴシック" charset="-128"/>
          <a:cs typeface="Crimson Roman"/>
        </a:defRPr>
      </a:lvl1pPr>
      <a:lvl2pPr marL="827795" indent="-318383" algn="l" defTabSz="5094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Crimson Roman"/>
          <a:ea typeface="ＭＳ Ｐゴシック" charset="-128"/>
          <a:cs typeface="+mn-cs"/>
        </a:defRPr>
      </a:lvl2pPr>
      <a:lvl3pPr marL="1273531" indent="-254706" algn="l" defTabSz="5094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Crimson Roman"/>
          <a:ea typeface="ＭＳ Ｐゴシック" charset="-128"/>
          <a:cs typeface="+mn-cs"/>
        </a:defRPr>
      </a:lvl3pPr>
      <a:lvl4pPr marL="1782943" indent="-254706" algn="l" defTabSz="5094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Crimson Roman"/>
          <a:ea typeface="ＭＳ Ｐゴシック" charset="-128"/>
          <a:cs typeface="+mn-cs"/>
        </a:defRPr>
      </a:lvl4pPr>
      <a:lvl5pPr marL="2292355" indent="-254706" algn="l" defTabSz="50941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Crimson Roman"/>
          <a:ea typeface="ＭＳ Ｐゴシック" charset="-128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7694"/>
          <a:stretch>
            <a:fillRect/>
          </a:stretch>
        </p:blipFill>
        <p:spPr bwMode="auto">
          <a:xfrm>
            <a:off x="2090262" y="1524000"/>
            <a:ext cx="5615940" cy="17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3"/>
          <p:cNvSpPr>
            <a:spLocks noGrp="1"/>
          </p:cNvSpPr>
          <p:nvPr/>
        </p:nvSpPr>
        <p:spPr>
          <a:xfrm>
            <a:off x="1850232" y="3437906"/>
            <a:ext cx="6096000" cy="241808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000" kern="1200" cap="all" spc="-67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PROJECTs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27, 2018</a:t>
            </a:r>
          </a:p>
        </p:txBody>
      </p:sp>
    </p:spTree>
    <p:extLst>
      <p:ext uri="{BB962C8B-B14F-4D97-AF65-F5344CB8AC3E}">
        <p14:creationId xmlns:p14="http://schemas.microsoft.com/office/powerpoint/2010/main" val="3941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90934" y="1676400"/>
            <a:ext cx="906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Buildings with high student impact </a:t>
            </a:r>
          </a:p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    (Mission is to enhance student learning environments on campus) </a:t>
            </a:r>
          </a:p>
          <a:p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Buildings with high deferred maintenance 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(six identified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bldgs.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have $71M in standing deferred maintenance)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$100M t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otal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udget </a:t>
            </a: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HEAF Funding</a:t>
            </a: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61560" y="723901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Core Project and Selected Building Facts</a:t>
            </a:r>
            <a:endParaRPr lang="en-US" sz="3600" b="1" u="sng" spc="1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Facilities Planning and Construction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F642-94C0-446E-8876-B57A740DAF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1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8513" y="1637734"/>
            <a:ext cx="2868886" cy="55250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16737" y="1676400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Agnes Arnold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182538" y="723901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Core Project Buildings</a:t>
            </a:r>
            <a:endParaRPr lang="en-US" sz="3600" b="1" u="sng" spc="100" dirty="0">
              <a:latin typeface="+mj-lt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16737" y="2214464"/>
            <a:ext cx="2790825" cy="182435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68939" y="5195455"/>
            <a:ext cx="2797727" cy="16764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16737" y="4572000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McElhinney</a:t>
            </a:r>
          </a:p>
        </p:txBody>
      </p:sp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625970" y="2221184"/>
            <a:ext cx="2760001" cy="1701395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3537135" y="1638088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Roy Cullen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6808513" y="4528104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SERC</a:t>
            </a:r>
          </a:p>
        </p:txBody>
      </p:sp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6878869" y="5037808"/>
            <a:ext cx="2736092" cy="178619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3625970" y="5051324"/>
            <a:ext cx="2756967" cy="1759165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855135" y="2228075"/>
            <a:ext cx="2540237" cy="1661234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6808513" y="1637735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Old Science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3512395" y="4528104"/>
            <a:ext cx="278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S&amp;R I</a:t>
            </a:r>
          </a:p>
        </p:txBody>
      </p:sp>
      <p:sp>
        <p:nvSpPr>
          <p:cNvPr id="26" name="TextBox 2"/>
          <p:cNvSpPr txBox="1"/>
          <p:nvPr/>
        </p:nvSpPr>
        <p:spPr>
          <a:xfrm>
            <a:off x="6829295" y="3931768"/>
            <a:ext cx="278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Completion Scheduled for 2019 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6878869" y="6871855"/>
            <a:ext cx="2785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ea typeface="Verdana" panose="020B0604030504040204" pitchFamily="34" charset="0"/>
                <a:cs typeface="Verdana" panose="020B0604030504040204" pitchFamily="34" charset="0"/>
              </a:rPr>
              <a:t>Completion Scheduled for 2020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Facilities Planning and Construction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F642-94C0-446E-8876-B57A740DAF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1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88954" y="1167366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Major building systems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(HVAC, electrical,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Fire &amp; Life Safety and ADA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Public areas and classrooms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Technology Infrastructure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(WiFi, Building Connection)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Energy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Interior finishes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Repurpose/Reconfiguration of space as budget allows</a:t>
            </a: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88954" y="521045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Core Project Inclusive Upgrades </a:t>
            </a:r>
            <a:endParaRPr lang="en-US" sz="3600" b="1" u="sng" spc="100" dirty="0">
              <a:latin typeface="+mj-lt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488954" y="6366283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*Any changes to the existing space allocations would need to be directed by the Provost. Any changes</a:t>
            </a:r>
          </a:p>
          <a:p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 will follow the UH Design </a:t>
            </a: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uidelines.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Facilities Planning and Construction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F642-94C0-446E-8876-B57A740DAF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4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Facilities Planning and Construction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88953" y="744189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Colleges &amp; Deans</a:t>
            </a:r>
            <a:endParaRPr lang="en-US" sz="3600" b="1" u="sng" spc="100" dirty="0">
              <a:latin typeface="+mj-lt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88954" y="1524001"/>
            <a:ext cx="484504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College of Liberal Arts &amp; Social Sciences</a:t>
            </a:r>
          </a:p>
          <a:p>
            <a:r>
              <a:rPr lang="en-US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Dean Antonio Tillis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800" u="sng" dirty="0" smtClean="0"/>
              <a:t>Roy </a:t>
            </a:r>
            <a:r>
              <a:rPr lang="en-US" sz="1800" u="sng" dirty="0"/>
              <a:t>G. Cullen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English </a:t>
            </a:r>
            <a:r>
              <a:rPr lang="en-US" sz="1800" dirty="0"/>
              <a:t>Department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u="sng" dirty="0" smtClean="0"/>
              <a:t>Charles </a:t>
            </a:r>
            <a:r>
              <a:rPr lang="en-US" sz="1800" u="sng" dirty="0"/>
              <a:t>F. McElhinney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Center </a:t>
            </a:r>
            <a:r>
              <a:rPr lang="en-US" sz="1800" dirty="0"/>
              <a:t>for Public History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Communication </a:t>
            </a:r>
            <a:r>
              <a:rPr lang="en-US" sz="1800" dirty="0"/>
              <a:t>Disorders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Comparative </a:t>
            </a:r>
            <a:r>
              <a:rPr lang="en-US" sz="1800" dirty="0"/>
              <a:t>Cultural Studies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Economics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    Hobby </a:t>
            </a:r>
            <a:r>
              <a:rPr lang="en-US" sz="1800" dirty="0"/>
              <a:t>Center for Public Policy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u="sng" dirty="0" smtClean="0"/>
              <a:t>Agnes </a:t>
            </a:r>
            <a:r>
              <a:rPr lang="en-US" sz="1800" u="sng" dirty="0"/>
              <a:t>Arnold Hall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African </a:t>
            </a:r>
            <a:r>
              <a:rPr lang="en-US" sz="1800" dirty="0"/>
              <a:t>American Studies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Center </a:t>
            </a:r>
            <a:r>
              <a:rPr lang="en-US" sz="1800" dirty="0"/>
              <a:t>Public History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Hispanic </a:t>
            </a:r>
            <a:r>
              <a:rPr lang="en-US" sz="1800" dirty="0"/>
              <a:t>Studies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History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    Mexican-American </a:t>
            </a:r>
            <a:r>
              <a:rPr lang="en-US" sz="1800" dirty="0"/>
              <a:t>Studies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Modern </a:t>
            </a:r>
            <a:r>
              <a:rPr lang="en-US" sz="1800" dirty="0"/>
              <a:t>&amp; Classical Languages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Philosophy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    Sociology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    Women’s </a:t>
            </a:r>
            <a:r>
              <a:rPr lang="en-US" sz="1800" dirty="0"/>
              <a:t>Studies</a:t>
            </a:r>
          </a:p>
          <a:p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138768" y="1523999"/>
            <a:ext cx="484504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College of Natural Science &amp; Mathematics</a:t>
            </a:r>
          </a:p>
          <a:p>
            <a:r>
              <a:rPr lang="en-US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Dean Dan Wells</a:t>
            </a:r>
          </a:p>
          <a:p>
            <a:r>
              <a:rPr lang="en-US" sz="1800" u="sng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800" u="sng" dirty="0" smtClean="0"/>
              <a:t>Science &amp; Research I</a:t>
            </a:r>
            <a:endParaRPr lang="en-US" sz="1800" u="sng" dirty="0"/>
          </a:p>
          <a:p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dirty="0"/>
              <a:t>Center for Advanced Materials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Chemistry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dirty="0" smtClean="0"/>
              <a:t>     Earth </a:t>
            </a:r>
            <a:r>
              <a:rPr lang="en-US" sz="1800" dirty="0"/>
              <a:t>&amp; Atmospheric Sciences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Physics</a:t>
            </a:r>
            <a:endParaRPr lang="en-US" sz="1800" dirty="0"/>
          </a:p>
          <a:p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 smtClean="0">
                <a:ea typeface="Verdana" panose="020B0604030504040204" pitchFamily="34" charset="0"/>
                <a:cs typeface="Verdana" panose="020B0604030504040204" pitchFamily="34" charset="0"/>
              </a:rPr>
              <a:t>Human Resources</a:t>
            </a:r>
          </a:p>
          <a:p>
            <a:r>
              <a:rPr lang="en-US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Joan Nelson</a:t>
            </a:r>
          </a:p>
          <a:p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Charles F. McElhinney</a:t>
            </a:r>
          </a:p>
          <a:p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General Purpose Classrooms</a:t>
            </a:r>
          </a:p>
          <a:p>
            <a:r>
              <a:rPr lang="en-US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Truman Glenn - Register</a:t>
            </a:r>
            <a:endParaRPr lang="en-US" b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51B-C0D2-43A0-87E8-250212C9437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12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>
            <a:off x="-8732" y="46779"/>
            <a:ext cx="10067132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-8732" y="1"/>
            <a:ext cx="10067132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0" y="7283027"/>
            <a:ext cx="10058400" cy="442595"/>
          </a:xfrm>
          <a:prstGeom prst="rect">
            <a:avLst/>
          </a:prstGeom>
          <a:solidFill>
            <a:srgbClr val="7B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>
            <a:off x="0" y="7329806"/>
            <a:ext cx="10058400" cy="442595"/>
          </a:xfrm>
          <a:prstGeom prst="rect">
            <a:avLst/>
          </a:prstGeom>
          <a:solidFill>
            <a:srgbClr val="C30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5094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488954" y="1524000"/>
            <a:ext cx="9067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Broaddus Planning and UH FP&amp;C have developed a preliminary renovation schedule for Roy G. Cullen, Science &amp; Research 1, Charles F. </a:t>
            </a:r>
            <a:r>
              <a:rPr lang="en-US" sz="28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McElhinney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 and Agnes Arnold.  The Executive Steering Committee has reviewed and approved the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RFQs have been issued for the architectural design services and the construction manager at risk.  </a:t>
            </a:r>
          </a:p>
          <a:p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The building renovations will occur over the next 6-years.  They are expected to be complete by the end of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88954" y="744189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Project Updates &amp; Schedule</a:t>
            </a:r>
            <a:endParaRPr lang="en-US" sz="3600" b="1" u="sng" spc="1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Facilities Planning and Construction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BF642-94C0-446E-8876-B57A740DAF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8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7/27/2018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Facilities Planning and Construction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51630" y="457200"/>
            <a:ext cx="9494861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Master Schedule</a:t>
            </a:r>
            <a:r>
              <a:rPr lang="en-US" sz="3600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kern="0" spc="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(preliminary) </a:t>
            </a:r>
            <a:endParaRPr lang="en-US" sz="3600" b="1" u="sng" spc="100" dirty="0">
              <a:latin typeface="+mj-lt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38200" y="1103521"/>
            <a:ext cx="912097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33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4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701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935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169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400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4636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3867" algn="l" defTabSz="10184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Old Science Renovation</a:t>
            </a:r>
          </a:p>
          <a:p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			Summer 2018 – Summer 2019</a:t>
            </a:r>
          </a:p>
          <a:p>
            <a:endParaRPr 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Roy G. Cullen (single phase)</a:t>
            </a:r>
            <a:endParaRPr lang="en-US" b="1" u="sn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2019 – Fall 2020</a:t>
            </a:r>
          </a:p>
          <a:p>
            <a:endParaRPr lang="en-US" sz="1200" b="1" u="sng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Charles F. </a:t>
            </a:r>
            <a:r>
              <a:rPr lang="en-US" b="1" u="sng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McElhinney</a:t>
            </a:r>
            <a:r>
              <a:rPr lang="en-US" b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 (multi-phase)</a:t>
            </a:r>
          </a:p>
          <a:p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2020 – Fall 2021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II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			Fall 2021 – Fall 2022</a:t>
            </a: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 smtClean="0">
                <a:ea typeface="Verdana" panose="020B0604030504040204" pitchFamily="34" charset="0"/>
                <a:cs typeface="Verdana" panose="020B0604030504040204" pitchFamily="34" charset="0"/>
              </a:rPr>
              <a:t>Agnes </a:t>
            </a:r>
            <a:r>
              <a:rPr lang="en-US" b="1" u="sng" dirty="0">
                <a:ea typeface="Verdana" panose="020B0604030504040204" pitchFamily="34" charset="0"/>
                <a:cs typeface="Verdana" panose="020B0604030504040204" pitchFamily="34" charset="0"/>
              </a:rPr>
              <a:t>Arnold Hall</a:t>
            </a:r>
          </a:p>
          <a:p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2022 – Summer 2023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II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Summer 2023 - Summer 2024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III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Summer 2024 – Winter 2024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>
                <a:ea typeface="Verdana" panose="020B0604030504040204" pitchFamily="34" charset="0"/>
                <a:cs typeface="Verdana" panose="020B0604030504040204" pitchFamily="34" charset="0"/>
              </a:rPr>
              <a:t>Science &amp; Research I (ongoing, multi-phase)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2019 – Summer 2020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2020 – Fall 2021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III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Fall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2021 – Summer 2022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IV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Summer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2022 – Summer 2023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	Fall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2023 –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Summer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  <a:p>
            <a:r>
              <a:rPr lang="en-US" sz="18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 </a:t>
            </a:r>
            <a:r>
              <a:rPr lang="en-U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VI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Construction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	Summer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2024 – Winter 2024</a:t>
            </a: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51B-C0D2-43A0-87E8-250212C9437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20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</TotalTime>
  <Words>400</Words>
  <Application>Microsoft Office PowerPoint</Application>
  <PresentationFormat>Custom</PresentationFormat>
  <Paragraphs>128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Crimson Roman</vt:lpstr>
      <vt:lpstr>Tahoma</vt:lpstr>
      <vt:lpstr>Tw Cen MT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SWAAC</dc:title>
  <dc:creator>Taylor, Dawn</dc:creator>
  <cp:lastModifiedBy>McPhail, Jennifer</cp:lastModifiedBy>
  <cp:revision>232</cp:revision>
  <cp:lastPrinted>2018-07-10T19:29:43Z</cp:lastPrinted>
  <dcterms:created xsi:type="dcterms:W3CDTF">2015-12-15T16:25:16Z</dcterms:created>
  <dcterms:modified xsi:type="dcterms:W3CDTF">2018-07-12T21:46:11Z</dcterms:modified>
</cp:coreProperties>
</file>