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8E048-77E6-48D9-A78C-8027286F1C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E67AD-BC8A-4265-A3B8-208A2CCFDA7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Introduction to Homeland Security</a:t>
          </a:r>
          <a:endParaRPr lang="en-US" sz="1600" dirty="0">
            <a:solidFill>
              <a:schemeClr val="tx1"/>
            </a:solidFill>
          </a:endParaRPr>
        </a:p>
      </dgm:t>
    </dgm:pt>
    <dgm:pt modelId="{BC53BEE2-0B59-41AF-98D8-8AAA2C1D4965}" type="parTrans" cxnId="{A4DFF5E6-79C6-409F-9924-195BD4878771}">
      <dgm:prSet/>
      <dgm:spPr/>
      <dgm:t>
        <a:bodyPr/>
        <a:lstStyle/>
        <a:p>
          <a:endParaRPr lang="en-US"/>
        </a:p>
      </dgm:t>
    </dgm:pt>
    <dgm:pt modelId="{D5029B42-12C7-4B20-BB7A-1FF93CC56CBF}" type="sibTrans" cxnId="{A4DFF5E6-79C6-409F-9924-195BD4878771}">
      <dgm:prSet/>
      <dgm:spPr/>
      <dgm:t>
        <a:bodyPr/>
        <a:lstStyle/>
        <a:p>
          <a:endParaRPr lang="en-US"/>
        </a:p>
      </dgm:t>
    </dgm:pt>
    <dgm:pt modelId="{96035C7E-09DB-4171-8E89-43A083AAC39F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Comprehensive study of the homeland security system at the federal, state, and local levels </a:t>
          </a:r>
          <a:endParaRPr lang="en-US" dirty="0"/>
        </a:p>
      </dgm:t>
    </dgm:pt>
    <dgm:pt modelId="{F45AB47C-120F-4F03-B903-40D50BC00DEA}" type="parTrans" cxnId="{A62002EE-458B-4E4B-BE95-B21CE57B3F65}">
      <dgm:prSet/>
      <dgm:spPr/>
      <dgm:t>
        <a:bodyPr/>
        <a:lstStyle/>
        <a:p>
          <a:endParaRPr lang="en-US"/>
        </a:p>
      </dgm:t>
    </dgm:pt>
    <dgm:pt modelId="{A48F48EF-4293-4833-867E-7988F98993E7}" type="sibTrans" cxnId="{A62002EE-458B-4E4B-BE95-B21CE57B3F65}">
      <dgm:prSet/>
      <dgm:spPr/>
      <dgm:t>
        <a:bodyPr/>
        <a:lstStyle/>
        <a:p>
          <a:endParaRPr lang="en-US"/>
        </a:p>
      </dgm:t>
    </dgm:pt>
    <dgm:pt modelId="{CADA58DF-D674-4B45-B255-8B739E16D82B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Introduction to Border Management</a:t>
          </a:r>
          <a:endParaRPr lang="en-US" sz="1600" dirty="0">
            <a:solidFill>
              <a:schemeClr val="tx1"/>
            </a:solidFill>
          </a:endParaRPr>
        </a:p>
      </dgm:t>
    </dgm:pt>
    <dgm:pt modelId="{B4B283E2-764D-4F97-B7A9-5D2BB4D08C57}" type="parTrans" cxnId="{13F0281A-871E-4D70-BFCE-2EAF15653C0B}">
      <dgm:prSet/>
      <dgm:spPr/>
      <dgm:t>
        <a:bodyPr/>
        <a:lstStyle/>
        <a:p>
          <a:endParaRPr lang="en-US"/>
        </a:p>
      </dgm:t>
    </dgm:pt>
    <dgm:pt modelId="{0C29A911-3A00-42B6-A6B8-7B336E2D67E7}" type="sibTrans" cxnId="{13F0281A-871E-4D70-BFCE-2EAF15653C0B}">
      <dgm:prSet/>
      <dgm:spPr/>
      <dgm:t>
        <a:bodyPr/>
        <a:lstStyle/>
        <a:p>
          <a:endParaRPr lang="en-US"/>
        </a:p>
      </dgm:t>
    </dgm:pt>
    <dgm:pt modelId="{4A33D656-2586-47B9-B5D5-347D7E42E965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History of Borders and Boundaries</a:t>
          </a:r>
          <a:endParaRPr lang="en-US" dirty="0"/>
        </a:p>
      </dgm:t>
    </dgm:pt>
    <dgm:pt modelId="{01CFA0F8-95CA-4C8D-A00D-8B65D2623E90}" type="parTrans" cxnId="{8D0A17D2-5927-4D42-903B-830785C400A7}">
      <dgm:prSet/>
      <dgm:spPr/>
      <dgm:t>
        <a:bodyPr/>
        <a:lstStyle/>
        <a:p>
          <a:endParaRPr lang="en-US"/>
        </a:p>
      </dgm:t>
    </dgm:pt>
    <dgm:pt modelId="{158C9C06-A9C2-4CD0-A79A-BC2F83E569FE}" type="sibTrans" cxnId="{8D0A17D2-5927-4D42-903B-830785C400A7}">
      <dgm:prSet/>
      <dgm:spPr/>
      <dgm:t>
        <a:bodyPr/>
        <a:lstStyle/>
        <a:p>
          <a:endParaRPr lang="en-US"/>
        </a:p>
      </dgm:t>
    </dgm:pt>
    <dgm:pt modelId="{6233C7C9-C21D-44F0-A68D-BB385DF4F64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Border Security &amp; Cross-Border Challenges</a:t>
          </a:r>
          <a:endParaRPr lang="en-US" sz="1600" dirty="0">
            <a:solidFill>
              <a:schemeClr val="tx1"/>
            </a:solidFill>
          </a:endParaRPr>
        </a:p>
      </dgm:t>
    </dgm:pt>
    <dgm:pt modelId="{9D83D94B-3FC0-4600-B2E3-1810EBAD51CD}" type="parTrans" cxnId="{2A6FF346-D787-4957-917E-E9229C28BCE6}">
      <dgm:prSet/>
      <dgm:spPr/>
      <dgm:t>
        <a:bodyPr/>
        <a:lstStyle/>
        <a:p>
          <a:endParaRPr lang="en-US"/>
        </a:p>
      </dgm:t>
    </dgm:pt>
    <dgm:pt modelId="{5250D7F4-6CCF-4D8A-8C09-97995F757965}" type="sibTrans" cxnId="{2A6FF346-D787-4957-917E-E9229C28BCE6}">
      <dgm:prSet/>
      <dgm:spPr/>
      <dgm:t>
        <a:bodyPr/>
        <a:lstStyle/>
        <a:p>
          <a:endParaRPr lang="en-US"/>
        </a:p>
      </dgm:t>
    </dgm:pt>
    <dgm:pt modelId="{A9B61349-F7DE-4022-98E8-5C5985C2B950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Economic, Political, Military, and Health Challenges</a:t>
          </a:r>
          <a:endParaRPr lang="en-US" dirty="0"/>
        </a:p>
      </dgm:t>
    </dgm:pt>
    <dgm:pt modelId="{7ACE3BEA-8B84-4FF2-A920-CA063D384718}" type="parTrans" cxnId="{873328BA-BE34-45F1-9D4F-8248EB314A2F}">
      <dgm:prSet/>
      <dgm:spPr/>
      <dgm:t>
        <a:bodyPr/>
        <a:lstStyle/>
        <a:p>
          <a:endParaRPr lang="en-US"/>
        </a:p>
      </dgm:t>
    </dgm:pt>
    <dgm:pt modelId="{6F677CAE-3E71-46FB-A922-06E474FB4478}" type="sibTrans" cxnId="{873328BA-BE34-45F1-9D4F-8248EB314A2F}">
      <dgm:prSet/>
      <dgm:spPr/>
      <dgm:t>
        <a:bodyPr/>
        <a:lstStyle/>
        <a:p>
          <a:endParaRPr lang="en-US"/>
        </a:p>
      </dgm:t>
    </dgm:pt>
    <dgm:pt modelId="{D27866E2-9C9F-4A6A-B0AE-CD57DD1341CE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EFD00-3016-4DDC-853B-17671779C60A}" type="parTrans" cxnId="{69AC65A3-8B3C-439D-A1CF-AB7903611BF7}">
      <dgm:prSet/>
      <dgm:spPr/>
      <dgm:t>
        <a:bodyPr/>
        <a:lstStyle/>
        <a:p>
          <a:endParaRPr lang="en-US"/>
        </a:p>
      </dgm:t>
    </dgm:pt>
    <dgm:pt modelId="{F8227790-6A40-4785-A4C1-C0C8A1F1A209}" type="sibTrans" cxnId="{69AC65A3-8B3C-439D-A1CF-AB7903611BF7}">
      <dgm:prSet/>
      <dgm:spPr/>
      <dgm:t>
        <a:bodyPr/>
        <a:lstStyle/>
        <a:p>
          <a:endParaRPr lang="en-US"/>
        </a:p>
      </dgm:t>
    </dgm:pt>
    <dgm:pt modelId="{7C2997E3-5816-4CA1-B893-A2A5125C5ED4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Structure of the U.S. homeland security system and operational areas </a:t>
          </a:r>
        </a:p>
      </dgm:t>
    </dgm:pt>
    <dgm:pt modelId="{B366EC50-085A-4D79-82A5-B9221D2513E9}" type="parTrans" cxnId="{40E43E92-4982-4933-AA76-6EE973A9614A}">
      <dgm:prSet/>
      <dgm:spPr/>
      <dgm:t>
        <a:bodyPr/>
        <a:lstStyle/>
        <a:p>
          <a:endParaRPr lang="en-US"/>
        </a:p>
      </dgm:t>
    </dgm:pt>
    <dgm:pt modelId="{89EB9AC8-EFA7-4D78-81A2-CD7131948264}" type="sibTrans" cxnId="{40E43E92-4982-4933-AA76-6EE973A9614A}">
      <dgm:prSet/>
      <dgm:spPr/>
      <dgm:t>
        <a:bodyPr/>
        <a:lstStyle/>
        <a:p>
          <a:endParaRPr lang="en-US"/>
        </a:p>
      </dgm:t>
    </dgm:pt>
    <dgm:pt modelId="{CFEFC4C6-1F31-4B7C-ACB2-E9C1C0776755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C29C9-0540-4561-AEF0-95F0E7D0E21E}" type="parTrans" cxnId="{8607747F-5704-4C7C-81D9-75EBEB94C58D}">
      <dgm:prSet/>
      <dgm:spPr/>
      <dgm:t>
        <a:bodyPr/>
        <a:lstStyle/>
        <a:p>
          <a:endParaRPr lang="en-US"/>
        </a:p>
      </dgm:t>
    </dgm:pt>
    <dgm:pt modelId="{6348C125-FB6B-4401-9260-D73998762645}" type="sibTrans" cxnId="{8607747F-5704-4C7C-81D9-75EBEB94C58D}">
      <dgm:prSet/>
      <dgm:spPr/>
      <dgm:t>
        <a:bodyPr/>
        <a:lstStyle/>
        <a:p>
          <a:endParaRPr lang="en-US"/>
        </a:p>
      </dgm:t>
    </dgm:pt>
    <dgm:pt modelId="{B59249FE-76C7-4E97-9DF9-43E824CCC9C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Designed as an intensive technical writing course</a:t>
          </a:r>
        </a:p>
      </dgm:t>
    </dgm:pt>
    <dgm:pt modelId="{F6A8D2C6-DCEF-4C33-84B6-96FE7F75C9FA}" type="parTrans" cxnId="{5E3CA9C9-EFC3-4441-91A3-3564FFB64542}">
      <dgm:prSet/>
      <dgm:spPr/>
      <dgm:t>
        <a:bodyPr/>
        <a:lstStyle/>
        <a:p>
          <a:endParaRPr lang="en-US"/>
        </a:p>
      </dgm:t>
    </dgm:pt>
    <dgm:pt modelId="{5D82AE08-EBBE-481D-8A14-02C87B686EC3}" type="sibTrans" cxnId="{5E3CA9C9-EFC3-4441-91A3-3564FFB64542}">
      <dgm:prSet/>
      <dgm:spPr/>
      <dgm:t>
        <a:bodyPr/>
        <a:lstStyle/>
        <a:p>
          <a:endParaRPr lang="en-US"/>
        </a:p>
      </dgm:t>
    </dgm:pt>
    <dgm:pt modelId="{F5F63443-87C3-432D-9A5D-E79E38F827B3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814149-8AF3-4AEF-A7E8-F8D974975F32}" type="parTrans" cxnId="{7F889A6E-7AC1-4B4F-B3C6-AAEFE601BA4E}">
      <dgm:prSet/>
      <dgm:spPr/>
      <dgm:t>
        <a:bodyPr/>
        <a:lstStyle/>
        <a:p>
          <a:endParaRPr lang="en-US"/>
        </a:p>
      </dgm:t>
    </dgm:pt>
    <dgm:pt modelId="{8F00A09E-0489-4A5A-A8FC-224BC71C447A}" type="sibTrans" cxnId="{7F889A6E-7AC1-4B4F-B3C6-AAEFE601BA4E}">
      <dgm:prSet/>
      <dgm:spPr/>
      <dgm:t>
        <a:bodyPr/>
        <a:lstStyle/>
        <a:p>
          <a:endParaRPr lang="en-US"/>
        </a:p>
      </dgm:t>
    </dgm:pt>
    <dgm:pt modelId="{282FAC3A-E3C7-47D9-868F-7D746F819CDC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Includes student-guided lectures</a:t>
          </a:r>
        </a:p>
      </dgm:t>
    </dgm:pt>
    <dgm:pt modelId="{AEAE4991-A315-4808-9E1E-0CD07E8CEFFA}" type="parTrans" cxnId="{9B38CA5F-C8BD-46BA-99E8-518773E5E47D}">
      <dgm:prSet/>
      <dgm:spPr/>
      <dgm:t>
        <a:bodyPr/>
        <a:lstStyle/>
        <a:p>
          <a:endParaRPr lang="en-US"/>
        </a:p>
      </dgm:t>
    </dgm:pt>
    <dgm:pt modelId="{5CCB6221-BA73-4E54-B0EF-F0E844C37AAB}" type="sibTrans" cxnId="{9B38CA5F-C8BD-46BA-99E8-518773E5E47D}">
      <dgm:prSet/>
      <dgm:spPr/>
      <dgm:t>
        <a:bodyPr/>
        <a:lstStyle/>
        <a:p>
          <a:endParaRPr lang="en-US"/>
        </a:p>
      </dgm:t>
    </dgm:pt>
    <dgm:pt modelId="{9D8F4E4A-4956-4340-B1B4-ABB580861FB7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BE332-B275-4D7F-A79D-62E243ED268A}" type="parTrans" cxnId="{921E9DE3-A2A8-4174-81D4-0055D95C287C}">
      <dgm:prSet/>
      <dgm:spPr/>
      <dgm:t>
        <a:bodyPr/>
        <a:lstStyle/>
        <a:p>
          <a:endParaRPr lang="en-US"/>
        </a:p>
      </dgm:t>
    </dgm:pt>
    <dgm:pt modelId="{71AD3AF0-7D83-4E77-BC2E-0BD83B9A8B57}" type="sibTrans" cxnId="{921E9DE3-A2A8-4174-81D4-0055D95C287C}">
      <dgm:prSet/>
      <dgm:spPr/>
      <dgm:t>
        <a:bodyPr/>
        <a:lstStyle/>
        <a:p>
          <a:endParaRPr lang="en-US"/>
        </a:p>
      </dgm:t>
    </dgm:pt>
    <dgm:pt modelId="{981A5BA0-EA69-45F4-9EB5-ECA42D5D4BBA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Borders and the Sovereignty of Nations</a:t>
          </a:r>
        </a:p>
      </dgm:t>
    </dgm:pt>
    <dgm:pt modelId="{39C244AF-93AF-45A5-BF50-99BDCFDE23C5}" type="parTrans" cxnId="{82737D81-1EE2-417F-8A0B-81B1C36720D0}">
      <dgm:prSet/>
      <dgm:spPr/>
      <dgm:t>
        <a:bodyPr/>
        <a:lstStyle/>
        <a:p>
          <a:endParaRPr lang="en-US"/>
        </a:p>
      </dgm:t>
    </dgm:pt>
    <dgm:pt modelId="{F91F0DEC-5F73-4095-A13B-44FAAC4BEE98}" type="sibTrans" cxnId="{82737D81-1EE2-417F-8A0B-81B1C36720D0}">
      <dgm:prSet/>
      <dgm:spPr/>
      <dgm:t>
        <a:bodyPr/>
        <a:lstStyle/>
        <a:p>
          <a:endParaRPr lang="en-US"/>
        </a:p>
      </dgm:t>
    </dgm:pt>
    <dgm:pt modelId="{4DCCE45E-79BE-4107-8A5F-2CB0F4CC47D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71993-CA54-4444-AE3E-20E69D664C9A}" type="parTrans" cxnId="{486B89D0-3DFE-471C-9C5E-6F0FCD3E1AB3}">
      <dgm:prSet/>
      <dgm:spPr/>
      <dgm:t>
        <a:bodyPr/>
        <a:lstStyle/>
        <a:p>
          <a:endParaRPr lang="en-US"/>
        </a:p>
      </dgm:t>
    </dgm:pt>
    <dgm:pt modelId="{36AF1DC0-E16D-4A5E-86C0-79B5D10E255D}" type="sibTrans" cxnId="{486B89D0-3DFE-471C-9C5E-6F0FCD3E1AB3}">
      <dgm:prSet/>
      <dgm:spPr/>
      <dgm:t>
        <a:bodyPr/>
        <a:lstStyle/>
        <a:p>
          <a:endParaRPr lang="en-US"/>
        </a:p>
      </dgm:t>
    </dgm:pt>
    <dgm:pt modelId="{EF4BE212-CC92-4461-B844-B26EE79F0403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Redefining and Shifting Borders</a:t>
          </a:r>
        </a:p>
      </dgm:t>
    </dgm:pt>
    <dgm:pt modelId="{31C2468F-0BC4-42E6-9134-B9CF5C5F2F6D}" type="parTrans" cxnId="{73912FBF-03F2-4EE8-8FD4-0D3768C2BACD}">
      <dgm:prSet/>
      <dgm:spPr/>
      <dgm:t>
        <a:bodyPr/>
        <a:lstStyle/>
        <a:p>
          <a:endParaRPr lang="en-US"/>
        </a:p>
      </dgm:t>
    </dgm:pt>
    <dgm:pt modelId="{2F77EE7B-9034-4F32-A562-F17FD1225EAC}" type="sibTrans" cxnId="{73912FBF-03F2-4EE8-8FD4-0D3768C2BACD}">
      <dgm:prSet/>
      <dgm:spPr/>
      <dgm:t>
        <a:bodyPr/>
        <a:lstStyle/>
        <a:p>
          <a:endParaRPr lang="en-US"/>
        </a:p>
      </dgm:t>
    </dgm:pt>
    <dgm:pt modelId="{D3F58A59-D504-4C8D-926D-1855CD3BB8FF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1389E-14B6-4AE0-A006-C8257FB83EEB}" type="parTrans" cxnId="{E996D7C6-62AB-443A-8963-6867653A0601}">
      <dgm:prSet/>
      <dgm:spPr/>
      <dgm:t>
        <a:bodyPr/>
        <a:lstStyle/>
        <a:p>
          <a:endParaRPr lang="en-US"/>
        </a:p>
      </dgm:t>
    </dgm:pt>
    <dgm:pt modelId="{16A12823-F665-45F9-94ED-D1B8B299E0BD}" type="sibTrans" cxnId="{E996D7C6-62AB-443A-8963-6867653A0601}">
      <dgm:prSet/>
      <dgm:spPr/>
      <dgm:t>
        <a:bodyPr/>
        <a:lstStyle/>
        <a:p>
          <a:endParaRPr lang="en-US"/>
        </a:p>
      </dgm:t>
    </dgm:pt>
    <dgm:pt modelId="{755E7E06-A5C6-4C22-81A9-4F2AD1C8C97B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Border Operations Management</a:t>
          </a:r>
        </a:p>
      </dgm:t>
    </dgm:pt>
    <dgm:pt modelId="{70BD8DC3-8C88-4E66-BB6F-F9F31C88BD98}" type="parTrans" cxnId="{49828BC5-0170-4DCA-8259-59F0F4F6738B}">
      <dgm:prSet/>
      <dgm:spPr/>
      <dgm:t>
        <a:bodyPr/>
        <a:lstStyle/>
        <a:p>
          <a:endParaRPr lang="en-US"/>
        </a:p>
      </dgm:t>
    </dgm:pt>
    <dgm:pt modelId="{6C14E418-187B-4D13-BB8E-6589CC7C5F19}" type="sibTrans" cxnId="{49828BC5-0170-4DCA-8259-59F0F4F6738B}">
      <dgm:prSet/>
      <dgm:spPr/>
      <dgm:t>
        <a:bodyPr/>
        <a:lstStyle/>
        <a:p>
          <a:endParaRPr lang="en-US"/>
        </a:p>
      </dgm:t>
    </dgm:pt>
    <dgm:pt modelId="{919327B9-8959-4FDA-B1F2-E1F27DE88C83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E0FF2-AE74-42F0-ACC8-9705F47C8941}" type="parTrans" cxnId="{B956BCA1-3042-424C-81E9-2F9682DFE861}">
      <dgm:prSet/>
      <dgm:spPr/>
      <dgm:t>
        <a:bodyPr/>
        <a:lstStyle/>
        <a:p>
          <a:endParaRPr lang="en-US"/>
        </a:p>
      </dgm:t>
    </dgm:pt>
    <dgm:pt modelId="{7A9C8323-C77E-4BC6-BF97-C432623BC592}" type="sibTrans" cxnId="{B956BCA1-3042-424C-81E9-2F9682DFE861}">
      <dgm:prSet/>
      <dgm:spPr/>
      <dgm:t>
        <a:bodyPr/>
        <a:lstStyle/>
        <a:p>
          <a:endParaRPr lang="en-US"/>
        </a:p>
      </dgm:t>
    </dgm:pt>
    <dgm:pt modelId="{00414AB3-6DC8-4BDC-BC20-30C925560BC9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Northern and Southern U.S. Borders</a:t>
          </a:r>
        </a:p>
      </dgm:t>
    </dgm:pt>
    <dgm:pt modelId="{9A67080A-CB65-478B-99C9-5A4D21642EB9}" type="parTrans" cxnId="{ABD248E6-FBDC-4067-BE26-089C23CB518B}">
      <dgm:prSet/>
      <dgm:spPr/>
      <dgm:t>
        <a:bodyPr/>
        <a:lstStyle/>
        <a:p>
          <a:endParaRPr lang="en-US"/>
        </a:p>
      </dgm:t>
    </dgm:pt>
    <dgm:pt modelId="{A749A920-F0D3-4DFE-9274-9B2D89A36C8D}" type="sibTrans" cxnId="{ABD248E6-FBDC-4067-BE26-089C23CB518B}">
      <dgm:prSet/>
      <dgm:spPr/>
      <dgm:t>
        <a:bodyPr/>
        <a:lstStyle/>
        <a:p>
          <a:endParaRPr lang="en-US"/>
        </a:p>
      </dgm:t>
    </dgm:pt>
    <dgm:pt modelId="{6487A3A4-E040-413A-A0A0-ED3CD4C6BC85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F0B22-BBF9-4B8E-8D6F-F71A6622932F}" type="parTrans" cxnId="{F0161972-9990-48FD-A360-6BD00F615E9D}">
      <dgm:prSet/>
      <dgm:spPr/>
      <dgm:t>
        <a:bodyPr/>
        <a:lstStyle/>
        <a:p>
          <a:endParaRPr lang="en-US"/>
        </a:p>
      </dgm:t>
    </dgm:pt>
    <dgm:pt modelId="{90AC4883-D513-423F-9124-DB8E18FB870C}" type="sibTrans" cxnId="{F0161972-9990-48FD-A360-6BD00F615E9D}">
      <dgm:prSet/>
      <dgm:spPr/>
      <dgm:t>
        <a:bodyPr/>
        <a:lstStyle/>
        <a:p>
          <a:endParaRPr lang="en-US"/>
        </a:p>
      </dgm:t>
    </dgm:pt>
    <dgm:pt modelId="{E8140BAE-3524-4BD5-8843-3A08393F53B1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Borders of the Future</a:t>
          </a:r>
        </a:p>
      </dgm:t>
    </dgm:pt>
    <dgm:pt modelId="{4A7584E3-D9E7-476B-B814-7B1F16B1AD59}" type="parTrans" cxnId="{DA76E73B-4821-40E8-B1D2-3754EE24FA40}">
      <dgm:prSet/>
      <dgm:spPr/>
      <dgm:t>
        <a:bodyPr/>
        <a:lstStyle/>
        <a:p>
          <a:endParaRPr lang="en-US"/>
        </a:p>
      </dgm:t>
    </dgm:pt>
    <dgm:pt modelId="{238E83EA-54C1-412A-990C-0EFBA077612C}" type="sibTrans" cxnId="{DA76E73B-4821-40E8-B1D2-3754EE24FA40}">
      <dgm:prSet/>
      <dgm:spPr/>
      <dgm:t>
        <a:bodyPr/>
        <a:lstStyle/>
        <a:p>
          <a:endParaRPr lang="en-US"/>
        </a:p>
      </dgm:t>
    </dgm:pt>
    <dgm:pt modelId="{15A60D53-63E0-480A-9661-14CBF940E698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D8136-4E81-4835-A51E-A0D6428B180D}" type="parTrans" cxnId="{2F322E42-F3D1-4435-B5AF-D954E7158D02}">
      <dgm:prSet/>
      <dgm:spPr/>
      <dgm:t>
        <a:bodyPr/>
        <a:lstStyle/>
        <a:p>
          <a:endParaRPr lang="en-US"/>
        </a:p>
      </dgm:t>
    </dgm:pt>
    <dgm:pt modelId="{BFF58E17-B774-45D2-80E8-2DAA63749DB0}" type="sibTrans" cxnId="{2F322E42-F3D1-4435-B5AF-D954E7158D02}">
      <dgm:prSet/>
      <dgm:spPr/>
      <dgm:t>
        <a:bodyPr/>
        <a:lstStyle/>
        <a:p>
          <a:endParaRPr lang="en-US"/>
        </a:p>
      </dgm:t>
    </dgm:pt>
    <dgm:pt modelId="{82390442-963A-483D-9606-0CB0F3ED3B18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F2B51-AACD-4A87-9063-BA1459B685AB}" type="parTrans" cxnId="{37BD5BC7-447C-45FE-AE5E-2C543A070055}">
      <dgm:prSet/>
      <dgm:spPr/>
      <dgm:t>
        <a:bodyPr/>
        <a:lstStyle/>
        <a:p>
          <a:endParaRPr lang="en-US"/>
        </a:p>
      </dgm:t>
    </dgm:pt>
    <dgm:pt modelId="{72C02AE4-A47D-4DD3-9526-1ED331346DFB}" type="sibTrans" cxnId="{37BD5BC7-447C-45FE-AE5E-2C543A070055}">
      <dgm:prSet/>
      <dgm:spPr/>
      <dgm:t>
        <a:bodyPr/>
        <a:lstStyle/>
        <a:p>
          <a:endParaRPr lang="en-US"/>
        </a:p>
      </dgm:t>
    </dgm:pt>
    <dgm:pt modelId="{295121F0-66A1-4AD9-8CA6-0BBAFC448645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Traditional and asymmetric challenges that impact:</a:t>
          </a:r>
        </a:p>
      </dgm:t>
    </dgm:pt>
    <dgm:pt modelId="{EEB55AFC-031D-49E2-822E-E5B4F4501C67}" type="parTrans" cxnId="{37F8D632-834F-4AB0-9579-9D6D831006AE}">
      <dgm:prSet/>
      <dgm:spPr/>
      <dgm:t>
        <a:bodyPr/>
        <a:lstStyle/>
        <a:p>
          <a:endParaRPr lang="en-US"/>
        </a:p>
      </dgm:t>
    </dgm:pt>
    <dgm:pt modelId="{C3C22AE4-BDAD-4AC7-82D2-F75AC2542C40}" type="sibTrans" cxnId="{37F8D632-834F-4AB0-9579-9D6D831006AE}">
      <dgm:prSet/>
      <dgm:spPr/>
      <dgm:t>
        <a:bodyPr/>
        <a:lstStyle/>
        <a:p>
          <a:endParaRPr lang="en-US"/>
        </a:p>
      </dgm:t>
    </dgm:pt>
    <dgm:pt modelId="{9E8F5809-C831-4856-B313-828953B1C5D2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Air</a:t>
          </a:r>
        </a:p>
      </dgm:t>
    </dgm:pt>
    <dgm:pt modelId="{3B762CCC-2485-4221-B6A6-AE5ED62404A3}" type="parTrans" cxnId="{FE3C1A8E-5F59-4380-A251-AF74E3949315}">
      <dgm:prSet/>
      <dgm:spPr/>
      <dgm:t>
        <a:bodyPr/>
        <a:lstStyle/>
        <a:p>
          <a:endParaRPr lang="en-US"/>
        </a:p>
      </dgm:t>
    </dgm:pt>
    <dgm:pt modelId="{21849A95-6917-4A3A-BA38-DDB9BF92E62E}" type="sibTrans" cxnId="{FE3C1A8E-5F59-4380-A251-AF74E3949315}">
      <dgm:prSet/>
      <dgm:spPr/>
      <dgm:t>
        <a:bodyPr/>
        <a:lstStyle/>
        <a:p>
          <a:endParaRPr lang="en-US"/>
        </a:p>
      </dgm:t>
    </dgm:pt>
    <dgm:pt modelId="{9C2DDBA7-94AE-466D-A255-0898263C0E6C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Commerce</a:t>
          </a:r>
        </a:p>
      </dgm:t>
    </dgm:pt>
    <dgm:pt modelId="{07AC688B-A2EC-4D0C-A7EF-B6A416D9C530}" type="sibTrans" cxnId="{F8A376E1-1927-47F7-94AC-348DBCB5F8B3}">
      <dgm:prSet/>
      <dgm:spPr/>
      <dgm:t>
        <a:bodyPr/>
        <a:lstStyle/>
        <a:p>
          <a:endParaRPr lang="en-US"/>
        </a:p>
      </dgm:t>
    </dgm:pt>
    <dgm:pt modelId="{60F9B9AC-9710-46EF-BBD6-5353E3CF1609}" type="parTrans" cxnId="{F8A376E1-1927-47F7-94AC-348DBCB5F8B3}">
      <dgm:prSet/>
      <dgm:spPr/>
      <dgm:t>
        <a:bodyPr/>
        <a:lstStyle/>
        <a:p>
          <a:endParaRPr lang="en-US"/>
        </a:p>
      </dgm:t>
    </dgm:pt>
    <dgm:pt modelId="{1ED53725-045B-4A85-B84E-7E6DB5A9A0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Maritime (e.g., seaports)</a:t>
          </a:r>
        </a:p>
      </dgm:t>
    </dgm:pt>
    <dgm:pt modelId="{306CA615-457D-4685-984B-5DADCFE724C3}" type="sibTrans" cxnId="{9D70B5E7-AA20-4284-96A5-FEA0AFE8E73B}">
      <dgm:prSet/>
      <dgm:spPr/>
      <dgm:t>
        <a:bodyPr/>
        <a:lstStyle/>
        <a:p>
          <a:endParaRPr lang="en-US"/>
        </a:p>
      </dgm:t>
    </dgm:pt>
    <dgm:pt modelId="{17B34DE0-233C-462C-982C-278F1BE8B72C}" type="parTrans" cxnId="{9D70B5E7-AA20-4284-96A5-FEA0AFE8E73B}">
      <dgm:prSet/>
      <dgm:spPr/>
      <dgm:t>
        <a:bodyPr/>
        <a:lstStyle/>
        <a:p>
          <a:endParaRPr lang="en-US"/>
        </a:p>
      </dgm:t>
    </dgm:pt>
    <dgm:pt modelId="{D2A09DCD-6E04-48D0-976E-F8627BD9747A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Land (e.g., rail)</a:t>
          </a:r>
        </a:p>
      </dgm:t>
    </dgm:pt>
    <dgm:pt modelId="{9C197D8A-D019-4F55-85C3-639BF3BF54CF}" type="sibTrans" cxnId="{F6B42FC5-17A8-424A-AABE-546968C8DC8E}">
      <dgm:prSet/>
      <dgm:spPr/>
      <dgm:t>
        <a:bodyPr/>
        <a:lstStyle/>
        <a:p>
          <a:endParaRPr lang="en-US"/>
        </a:p>
      </dgm:t>
    </dgm:pt>
    <dgm:pt modelId="{0B99B1CF-4232-453D-842D-B7EB2467369B}" type="parTrans" cxnId="{F6B42FC5-17A8-424A-AABE-546968C8DC8E}">
      <dgm:prSet/>
      <dgm:spPr/>
      <dgm:t>
        <a:bodyPr/>
        <a:lstStyle/>
        <a:p>
          <a:endParaRPr lang="en-US"/>
        </a:p>
      </dgm:t>
    </dgm:pt>
    <dgm:pt modelId="{376DBD5E-11D8-45A2-BDD0-7E41EA6BD4F9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Legal trade and travel</a:t>
          </a:r>
        </a:p>
      </dgm:t>
    </dgm:pt>
    <dgm:pt modelId="{E84D563E-E229-4C57-890A-74FE2E5C8A25}" type="parTrans" cxnId="{93DDD038-CC52-4D3B-9FC4-78914991856C}">
      <dgm:prSet/>
      <dgm:spPr/>
      <dgm:t>
        <a:bodyPr/>
        <a:lstStyle/>
        <a:p>
          <a:endParaRPr lang="en-US"/>
        </a:p>
      </dgm:t>
    </dgm:pt>
    <dgm:pt modelId="{8910EB4C-7860-4D33-99CC-20C80ECAB168}" type="sibTrans" cxnId="{93DDD038-CC52-4D3B-9FC4-78914991856C}">
      <dgm:prSet/>
      <dgm:spPr/>
      <dgm:t>
        <a:bodyPr/>
        <a:lstStyle/>
        <a:p>
          <a:endParaRPr lang="en-US"/>
        </a:p>
      </dgm:t>
    </dgm:pt>
    <dgm:pt modelId="{B16D3FF4-D623-0A40-9370-42E1B2AFB7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Aimed at developing critical thinking and mastering technical writing </a:t>
          </a:r>
        </a:p>
      </dgm:t>
    </dgm:pt>
    <dgm:pt modelId="{0D39AC8B-2443-DB4C-9275-DC07F207599D}" type="parTrans" cxnId="{1D6DC3D9-7296-3A40-BD8B-993CAF36370D}">
      <dgm:prSet/>
      <dgm:spPr/>
      <dgm:t>
        <a:bodyPr/>
        <a:lstStyle/>
        <a:p>
          <a:endParaRPr lang="en-US"/>
        </a:p>
      </dgm:t>
    </dgm:pt>
    <dgm:pt modelId="{831B65BE-3EA5-3242-86A1-9944F5914268}" type="sibTrans" cxnId="{1D6DC3D9-7296-3A40-BD8B-993CAF36370D}">
      <dgm:prSet/>
      <dgm:spPr/>
      <dgm:t>
        <a:bodyPr/>
        <a:lstStyle/>
        <a:p>
          <a:endParaRPr lang="en-US"/>
        </a:p>
      </dgm:t>
    </dgm:pt>
    <dgm:pt modelId="{7DA1AEA1-E546-AD49-86B9-3EACC0142B8A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62B2C40-F75B-3F43-A224-CFE42B9FF3F5}" type="parTrans" cxnId="{F60D0752-3CC1-204A-92A5-8A305B07297C}">
      <dgm:prSet/>
      <dgm:spPr/>
      <dgm:t>
        <a:bodyPr/>
        <a:lstStyle/>
        <a:p>
          <a:endParaRPr lang="en-US"/>
        </a:p>
      </dgm:t>
    </dgm:pt>
    <dgm:pt modelId="{8DB2E593-B6E6-4A4C-820E-198CA71ADD6A}" type="sibTrans" cxnId="{F60D0752-3CC1-204A-92A5-8A305B07297C}">
      <dgm:prSet/>
      <dgm:spPr/>
      <dgm:t>
        <a:bodyPr/>
        <a:lstStyle/>
        <a:p>
          <a:endParaRPr lang="en-US"/>
        </a:p>
      </dgm:t>
    </dgm:pt>
    <dgm:pt modelId="{92A5C120-B550-6145-BF55-7C589F40D4FF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62399-38A0-574F-A00A-42FFCF858A13}" type="parTrans" cxnId="{4F1856C1-1BC9-1F44-9F52-D6041F826713}">
      <dgm:prSet/>
      <dgm:spPr/>
      <dgm:t>
        <a:bodyPr/>
        <a:lstStyle/>
        <a:p>
          <a:endParaRPr lang="en-US"/>
        </a:p>
      </dgm:t>
    </dgm:pt>
    <dgm:pt modelId="{ED7EE727-9AEF-FB49-A2B5-8B8A83E327C4}" type="sibTrans" cxnId="{4F1856C1-1BC9-1F44-9F52-D6041F826713}">
      <dgm:prSet/>
      <dgm:spPr/>
      <dgm:t>
        <a:bodyPr/>
        <a:lstStyle/>
        <a:p>
          <a:endParaRPr lang="en-US"/>
        </a:p>
      </dgm:t>
    </dgm:pt>
    <dgm:pt modelId="{72819E10-5F64-4A8A-9493-33725BBD610F}" type="pres">
      <dgm:prSet presAssocID="{5FD8E048-77E6-48D9-A78C-8027286F1C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214C1-6C5D-4D20-82C0-430BA59F3DF5}" type="pres">
      <dgm:prSet presAssocID="{F28E67AD-BC8A-4265-A3B8-208A2CCFDA78}" presName="composite" presStyleCnt="0"/>
      <dgm:spPr/>
    </dgm:pt>
    <dgm:pt modelId="{CCEE3507-EE0E-454B-9260-4F1BFA7A18D9}" type="pres">
      <dgm:prSet presAssocID="{F28E67AD-BC8A-4265-A3B8-208A2CCFDA7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20201-E692-4697-AF74-1C8209EC959A}" type="pres">
      <dgm:prSet presAssocID="{F28E67AD-BC8A-4265-A3B8-208A2CCFDA7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B649E-8F79-4CF1-992A-67CCFCBC20AB}" type="pres">
      <dgm:prSet presAssocID="{D5029B42-12C7-4B20-BB7A-1FF93CC56CBF}" presName="space" presStyleCnt="0"/>
      <dgm:spPr/>
    </dgm:pt>
    <dgm:pt modelId="{4DE71C15-ADE9-48E1-9995-7E4D41635646}" type="pres">
      <dgm:prSet presAssocID="{CADA58DF-D674-4B45-B255-8B739E16D82B}" presName="composite" presStyleCnt="0"/>
      <dgm:spPr/>
    </dgm:pt>
    <dgm:pt modelId="{659B3D4D-5B61-4DAB-AB5E-4F1E400045BF}" type="pres">
      <dgm:prSet presAssocID="{CADA58DF-D674-4B45-B255-8B739E16D8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D4FC4-7755-4179-8E7C-52B6AF7685E5}" type="pres">
      <dgm:prSet presAssocID="{CADA58DF-D674-4B45-B255-8B739E16D82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4AB99-8748-41E5-9192-A84DE836879D}" type="pres">
      <dgm:prSet presAssocID="{0C29A911-3A00-42B6-A6B8-7B336E2D67E7}" presName="space" presStyleCnt="0"/>
      <dgm:spPr/>
    </dgm:pt>
    <dgm:pt modelId="{B46F2E38-1151-4FD1-9141-3B45F108C21D}" type="pres">
      <dgm:prSet presAssocID="{6233C7C9-C21D-44F0-A68D-BB385DF4F649}" presName="composite" presStyleCnt="0"/>
      <dgm:spPr/>
    </dgm:pt>
    <dgm:pt modelId="{2C10D83F-960C-4A9F-ABD6-DB43D411503C}" type="pres">
      <dgm:prSet presAssocID="{6233C7C9-C21D-44F0-A68D-BB385DF4F6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C472F-B7FA-4FF4-8829-519B4CB999B5}" type="pres">
      <dgm:prSet presAssocID="{6233C7C9-C21D-44F0-A68D-BB385DF4F64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078CE-A451-994A-A255-9D0F8586B412}" type="presOf" srcId="{7DA1AEA1-E546-AD49-86B9-3EACC0142B8A}" destId="{DB920201-E692-4697-AF74-1C8209EC959A}" srcOrd="0" destOrd="5" presId="urn:microsoft.com/office/officeart/2005/8/layout/hList1"/>
    <dgm:cxn modelId="{2097B66E-274E-4DA9-9E19-B610E427299B}" type="presOf" srcId="{919327B9-8959-4FDA-B1F2-E1F27DE88C83}" destId="{86DD4FC4-7755-4179-8E7C-52B6AF7685E5}" srcOrd="0" destOrd="7" presId="urn:microsoft.com/office/officeart/2005/8/layout/hList1"/>
    <dgm:cxn modelId="{93DDD038-CC52-4D3B-9FC4-78914991856C}" srcId="{295121F0-66A1-4AD9-8CA6-0BBAFC448645}" destId="{376DBD5E-11D8-45A2-BDD0-7E41EA6BD4F9}" srcOrd="5" destOrd="0" parTransId="{E84D563E-E229-4C57-890A-74FE2E5C8A25}" sibTransId="{8910EB4C-7860-4D33-99CC-20C80ECAB168}"/>
    <dgm:cxn modelId="{5E3CA9C9-EFC3-4441-91A3-3564FFB64542}" srcId="{F28E67AD-BC8A-4265-A3B8-208A2CCFDA78}" destId="{B59249FE-76C7-4E97-9DF9-43E824CCC9C6}" srcOrd="4" destOrd="0" parTransId="{F6A8D2C6-DCEF-4C33-84B6-96FE7F75C9FA}" sibTransId="{5D82AE08-EBBE-481D-8A14-02C87B686EC3}"/>
    <dgm:cxn modelId="{D880E578-F030-4032-A661-F6040972FC80}" type="presOf" srcId="{E8140BAE-3524-4BD5-8843-3A08393F53B1}" destId="{86DD4FC4-7755-4179-8E7C-52B6AF7685E5}" srcOrd="0" destOrd="10" presId="urn:microsoft.com/office/officeart/2005/8/layout/hList1"/>
    <dgm:cxn modelId="{37BD5BC7-447C-45FE-AE5E-2C543A070055}" srcId="{6233C7C9-C21D-44F0-A68D-BB385DF4F649}" destId="{82390442-963A-483D-9606-0CB0F3ED3B18}" srcOrd="1" destOrd="0" parTransId="{A33F2B51-AACD-4A87-9063-BA1459B685AB}" sibTransId="{72C02AE4-A47D-4DD3-9526-1ED331346DFB}"/>
    <dgm:cxn modelId="{75E22FB4-C147-49D6-B68C-4790F0671B01}" type="presOf" srcId="{9D8F4E4A-4956-4340-B1B4-ABB580861FB7}" destId="{86DD4FC4-7755-4179-8E7C-52B6AF7685E5}" srcOrd="0" destOrd="1" presId="urn:microsoft.com/office/officeart/2005/8/layout/hList1"/>
    <dgm:cxn modelId="{286797F6-0D26-4B33-89E1-55139BD9C048}" type="presOf" srcId="{82390442-963A-483D-9606-0CB0F3ED3B18}" destId="{58AC472F-B7FA-4FF4-8829-519B4CB999B5}" srcOrd="0" destOrd="1" presId="urn:microsoft.com/office/officeart/2005/8/layout/hList1"/>
    <dgm:cxn modelId="{CEADDB90-417D-447B-A574-5A3C578BE490}" type="presOf" srcId="{CFEFC4C6-1F31-4B7C-ACB2-E9C1C0776755}" destId="{DB920201-E692-4697-AF74-1C8209EC959A}" srcOrd="0" destOrd="3" presId="urn:microsoft.com/office/officeart/2005/8/layout/hList1"/>
    <dgm:cxn modelId="{DF06E113-2F15-46D1-B823-DBD37E8716DB}" type="presOf" srcId="{376DBD5E-11D8-45A2-BDD0-7E41EA6BD4F9}" destId="{58AC472F-B7FA-4FF4-8829-519B4CB999B5}" srcOrd="0" destOrd="8" presId="urn:microsoft.com/office/officeart/2005/8/layout/hList1"/>
    <dgm:cxn modelId="{A4DFF5E6-79C6-409F-9924-195BD4878771}" srcId="{5FD8E048-77E6-48D9-A78C-8027286F1CAA}" destId="{F28E67AD-BC8A-4265-A3B8-208A2CCFDA78}" srcOrd="0" destOrd="0" parTransId="{BC53BEE2-0B59-41AF-98D8-8AAA2C1D4965}" sibTransId="{D5029B42-12C7-4B20-BB7A-1FF93CC56CBF}"/>
    <dgm:cxn modelId="{9B38CA5F-C8BD-46BA-99E8-518773E5E47D}" srcId="{F28E67AD-BC8A-4265-A3B8-208A2CCFDA78}" destId="{282FAC3A-E3C7-47D9-868F-7D746F819CDC}" srcOrd="8" destOrd="0" parTransId="{AEAE4991-A315-4808-9E1E-0CD07E8CEFFA}" sibTransId="{5CCB6221-BA73-4E54-B0EF-F0E844C37AAB}"/>
    <dgm:cxn modelId="{FE3C1A8E-5F59-4380-A251-AF74E3949315}" srcId="{295121F0-66A1-4AD9-8CA6-0BBAFC448645}" destId="{9E8F5809-C831-4856-B313-828953B1C5D2}" srcOrd="0" destOrd="0" parTransId="{3B762CCC-2485-4221-B6A6-AE5ED62404A3}" sibTransId="{21849A95-6917-4A3A-BA38-DDB9BF92E62E}"/>
    <dgm:cxn modelId="{B956BCA1-3042-424C-81E9-2F9682DFE861}" srcId="{CADA58DF-D674-4B45-B255-8B739E16D82B}" destId="{919327B9-8959-4FDA-B1F2-E1F27DE88C83}" srcOrd="7" destOrd="0" parTransId="{873E0FF2-AE74-42F0-ACC8-9705F47C8941}" sibTransId="{7A9C8323-C77E-4BC6-BF97-C432623BC592}"/>
    <dgm:cxn modelId="{895D453E-90BB-4BF3-AEFB-5CA5F0D3F81A}" type="presOf" srcId="{CADA58DF-D674-4B45-B255-8B739E16D82B}" destId="{659B3D4D-5B61-4DAB-AB5E-4F1E400045BF}" srcOrd="0" destOrd="0" presId="urn:microsoft.com/office/officeart/2005/8/layout/hList1"/>
    <dgm:cxn modelId="{9D70B5E7-AA20-4284-96A5-FEA0AFE8E73B}" srcId="{295121F0-66A1-4AD9-8CA6-0BBAFC448645}" destId="{1ED53725-045B-4A85-B84E-7E6DB5A9A046}" srcOrd="2" destOrd="0" parTransId="{17B34DE0-233C-462C-982C-278F1BE8B72C}" sibTransId="{306CA615-457D-4685-984B-5DADCFE724C3}"/>
    <dgm:cxn modelId="{DA76E73B-4821-40E8-B1D2-3754EE24FA40}" srcId="{CADA58DF-D674-4B45-B255-8B739E16D82B}" destId="{E8140BAE-3524-4BD5-8843-3A08393F53B1}" srcOrd="9" destOrd="0" parTransId="{4A7584E3-D9E7-476B-B814-7B1F16B1AD59}" sibTransId="{238E83EA-54C1-412A-990C-0EFBA077612C}"/>
    <dgm:cxn modelId="{8607747F-5704-4C7C-81D9-75EBEB94C58D}" srcId="{F28E67AD-BC8A-4265-A3B8-208A2CCFDA78}" destId="{CFEFC4C6-1F31-4B7C-ACB2-E9C1C0776755}" srcOrd="3" destOrd="0" parTransId="{0BFC29C9-0540-4561-AEF0-95F0E7D0E21E}" sibTransId="{6348C125-FB6B-4401-9260-D73998762645}"/>
    <dgm:cxn modelId="{2A6FF346-D787-4957-917E-E9229C28BCE6}" srcId="{5FD8E048-77E6-48D9-A78C-8027286F1CAA}" destId="{6233C7C9-C21D-44F0-A68D-BB385DF4F649}" srcOrd="2" destOrd="0" parTransId="{9D83D94B-3FC0-4600-B2E3-1810EBAD51CD}" sibTransId="{5250D7F4-6CCF-4D8A-8C09-97995F757965}"/>
    <dgm:cxn modelId="{36DAF5CF-FFDE-4C4D-BB85-7EC5D17A973F}" type="presOf" srcId="{7C2997E3-5816-4CA1-B893-A2A5125C5ED4}" destId="{DB920201-E692-4697-AF74-1C8209EC959A}" srcOrd="0" destOrd="2" presId="urn:microsoft.com/office/officeart/2005/8/layout/hList1"/>
    <dgm:cxn modelId="{4CF41292-E90D-4915-BD27-0A9631998AAD}" type="presOf" srcId="{F5F63443-87C3-432D-9A5D-E79E38F827B3}" destId="{DB920201-E692-4697-AF74-1C8209EC959A}" srcOrd="0" destOrd="7" presId="urn:microsoft.com/office/officeart/2005/8/layout/hList1"/>
    <dgm:cxn modelId="{F0161972-9990-48FD-A360-6BD00F615E9D}" srcId="{00414AB3-6DC8-4BDC-BC20-30C925560BC9}" destId="{6487A3A4-E040-413A-A0A0-ED3CD4C6BC85}" srcOrd="0" destOrd="0" parTransId="{115F0B22-BBF9-4B8E-8D6F-F71A6622932F}" sibTransId="{90AC4883-D513-423F-9124-DB8E18FB870C}"/>
    <dgm:cxn modelId="{2214206D-8D32-460B-91BD-685D917026C3}" type="presOf" srcId="{295121F0-66A1-4AD9-8CA6-0BBAFC448645}" destId="{58AC472F-B7FA-4FF4-8829-519B4CB999B5}" srcOrd="0" destOrd="2" presId="urn:microsoft.com/office/officeart/2005/8/layout/hList1"/>
    <dgm:cxn modelId="{BC2BF9FA-2D66-4EDF-9AE6-C1F7D2BADCC3}" type="presOf" srcId="{96035C7E-09DB-4171-8E89-43A083AAC39F}" destId="{DB920201-E692-4697-AF74-1C8209EC959A}" srcOrd="0" destOrd="0" presId="urn:microsoft.com/office/officeart/2005/8/layout/hList1"/>
    <dgm:cxn modelId="{3EDEB7DF-A268-4660-B82B-C4D4E6E49306}" type="presOf" srcId="{6233C7C9-C21D-44F0-A68D-BB385DF4F649}" destId="{2C10D83F-960C-4A9F-ABD6-DB43D411503C}" srcOrd="0" destOrd="0" presId="urn:microsoft.com/office/officeart/2005/8/layout/hList1"/>
    <dgm:cxn modelId="{52245ABC-5B9F-4820-9B14-E91C765AD1E1}" type="presOf" srcId="{5FD8E048-77E6-48D9-A78C-8027286F1CAA}" destId="{72819E10-5F64-4A8A-9493-33725BBD610F}" srcOrd="0" destOrd="0" presId="urn:microsoft.com/office/officeart/2005/8/layout/hList1"/>
    <dgm:cxn modelId="{2F322E42-F3D1-4435-B5AF-D954E7158D02}" srcId="{E8140BAE-3524-4BD5-8843-3A08393F53B1}" destId="{15A60D53-63E0-480A-9661-14CBF940E698}" srcOrd="0" destOrd="0" parTransId="{5FCD8136-4E81-4835-A51E-A0D6428B180D}" sibTransId="{BFF58E17-B774-45D2-80E8-2DAA63749DB0}"/>
    <dgm:cxn modelId="{486B89D0-3DFE-471C-9C5E-6F0FCD3E1AB3}" srcId="{CADA58DF-D674-4B45-B255-8B739E16D82B}" destId="{4DCCE45E-79BE-4107-8A5F-2CB0F4CC47D6}" srcOrd="3" destOrd="0" parTransId="{0B371993-CA54-4444-AE3E-20E69D664C9A}" sibTransId="{36AF1DC0-E16D-4A5E-86C0-79B5D10E255D}"/>
    <dgm:cxn modelId="{9E873996-12F0-4B7A-ADC5-F53504CE1381}" type="presOf" srcId="{D2A09DCD-6E04-48D0-976E-F8627BD9747A}" destId="{58AC472F-B7FA-4FF4-8829-519B4CB999B5}" srcOrd="0" destOrd="4" presId="urn:microsoft.com/office/officeart/2005/8/layout/hList1"/>
    <dgm:cxn modelId="{921E9DE3-A2A8-4174-81D4-0055D95C287C}" srcId="{CADA58DF-D674-4B45-B255-8B739E16D82B}" destId="{9D8F4E4A-4956-4340-B1B4-ABB580861FB7}" srcOrd="1" destOrd="0" parTransId="{51CBE332-B275-4D7F-A79D-62E243ED268A}" sibTransId="{71AD3AF0-7D83-4E77-BC2E-0BD83B9A8B57}"/>
    <dgm:cxn modelId="{D07BF70B-B3B3-4946-A6E1-0AC43D4E7C6F}" type="presOf" srcId="{755E7E06-A5C6-4C22-81A9-4F2AD1C8C97B}" destId="{86DD4FC4-7755-4179-8E7C-52B6AF7685E5}" srcOrd="0" destOrd="6" presId="urn:microsoft.com/office/officeart/2005/8/layout/hList1"/>
    <dgm:cxn modelId="{13F0281A-871E-4D70-BFCE-2EAF15653C0B}" srcId="{5FD8E048-77E6-48D9-A78C-8027286F1CAA}" destId="{CADA58DF-D674-4B45-B255-8B739E16D82B}" srcOrd="1" destOrd="0" parTransId="{B4B283E2-764D-4F97-B7A9-5D2BB4D08C57}" sibTransId="{0C29A911-3A00-42B6-A6B8-7B336E2D67E7}"/>
    <dgm:cxn modelId="{4A96C5BD-26C1-47DF-B582-15BE86BEB4AD}" type="presOf" srcId="{6487A3A4-E040-413A-A0A0-ED3CD4C6BC85}" destId="{86DD4FC4-7755-4179-8E7C-52B6AF7685E5}" srcOrd="0" destOrd="9" presId="urn:microsoft.com/office/officeart/2005/8/layout/hList1"/>
    <dgm:cxn modelId="{C160A6F1-E0FA-D345-A012-586BD8B2FFE6}" type="presOf" srcId="{92A5C120-B550-6145-BF55-7C589F40D4FF}" destId="{58AC472F-B7FA-4FF4-8829-519B4CB999B5}" srcOrd="0" destOrd="7" presId="urn:microsoft.com/office/officeart/2005/8/layout/hList1"/>
    <dgm:cxn modelId="{FFF20067-7D82-4742-97F2-918F8A57F2A7}" type="presOf" srcId="{EF4BE212-CC92-4461-B844-B26EE79F0403}" destId="{86DD4FC4-7755-4179-8E7C-52B6AF7685E5}" srcOrd="0" destOrd="4" presId="urn:microsoft.com/office/officeart/2005/8/layout/hList1"/>
    <dgm:cxn modelId="{94E9C06B-CB77-4145-8FAC-14F2B72B2715}" type="presOf" srcId="{B16D3FF4-D623-0A40-9370-42E1B2AFB746}" destId="{DB920201-E692-4697-AF74-1C8209EC959A}" srcOrd="0" destOrd="6" presId="urn:microsoft.com/office/officeart/2005/8/layout/hList1"/>
    <dgm:cxn modelId="{1D6DC3D9-7296-3A40-BD8B-993CAF36370D}" srcId="{F28E67AD-BC8A-4265-A3B8-208A2CCFDA78}" destId="{B16D3FF4-D623-0A40-9370-42E1B2AFB746}" srcOrd="6" destOrd="0" parTransId="{0D39AC8B-2443-DB4C-9275-DC07F207599D}" sibTransId="{831B65BE-3EA5-3242-86A1-9944F5914268}"/>
    <dgm:cxn modelId="{4E4A3B1E-9BFF-4C93-9968-4C1284EE8929}" type="presOf" srcId="{D3F58A59-D504-4C8D-926D-1855CD3BB8FF}" destId="{86DD4FC4-7755-4179-8E7C-52B6AF7685E5}" srcOrd="0" destOrd="5" presId="urn:microsoft.com/office/officeart/2005/8/layout/hList1"/>
    <dgm:cxn modelId="{B50AEA97-EA4A-4BD5-AA5C-815FDFAA1D83}" type="presOf" srcId="{B59249FE-76C7-4E97-9DF9-43E824CCC9C6}" destId="{DB920201-E692-4697-AF74-1C8209EC959A}" srcOrd="0" destOrd="4" presId="urn:microsoft.com/office/officeart/2005/8/layout/hList1"/>
    <dgm:cxn modelId="{74562CBF-1921-483C-8DCB-E26D0FD320E6}" type="presOf" srcId="{15A60D53-63E0-480A-9661-14CBF940E698}" destId="{86DD4FC4-7755-4179-8E7C-52B6AF7685E5}" srcOrd="0" destOrd="11" presId="urn:microsoft.com/office/officeart/2005/8/layout/hList1"/>
    <dgm:cxn modelId="{04E32B4F-CDE5-49E6-AD1D-53E907A3567B}" type="presOf" srcId="{9C2DDBA7-94AE-466D-A255-0898263C0E6C}" destId="{58AC472F-B7FA-4FF4-8829-519B4CB999B5}" srcOrd="0" destOrd="6" presId="urn:microsoft.com/office/officeart/2005/8/layout/hList1"/>
    <dgm:cxn modelId="{49828BC5-0170-4DCA-8259-59F0F4F6738B}" srcId="{CADA58DF-D674-4B45-B255-8B739E16D82B}" destId="{755E7E06-A5C6-4C22-81A9-4F2AD1C8C97B}" srcOrd="6" destOrd="0" parTransId="{70BD8DC3-8C88-4E66-BB6F-F9F31C88BD98}" sibTransId="{6C14E418-187B-4D13-BB8E-6589CC7C5F19}"/>
    <dgm:cxn modelId="{C93D6406-2075-46DE-B5D9-06C5F8020C81}" type="presOf" srcId="{D27866E2-9C9F-4A6A-B0AE-CD57DD1341CE}" destId="{DB920201-E692-4697-AF74-1C8209EC959A}" srcOrd="0" destOrd="1" presId="urn:microsoft.com/office/officeart/2005/8/layout/hList1"/>
    <dgm:cxn modelId="{37F8D632-834F-4AB0-9579-9D6D831006AE}" srcId="{6233C7C9-C21D-44F0-A68D-BB385DF4F649}" destId="{295121F0-66A1-4AD9-8CA6-0BBAFC448645}" srcOrd="2" destOrd="0" parTransId="{EEB55AFC-031D-49E2-822E-E5B4F4501C67}" sibTransId="{C3C22AE4-BDAD-4AC7-82D2-F75AC2542C40}"/>
    <dgm:cxn modelId="{F8A376E1-1927-47F7-94AC-348DBCB5F8B3}" srcId="{295121F0-66A1-4AD9-8CA6-0BBAFC448645}" destId="{9C2DDBA7-94AE-466D-A255-0898263C0E6C}" srcOrd="3" destOrd="0" parTransId="{60F9B9AC-9710-46EF-BBD6-5353E3CF1609}" sibTransId="{07AC688B-A2EC-4D0C-A7EF-B6A416D9C530}"/>
    <dgm:cxn modelId="{82737D81-1EE2-417F-8A0B-81B1C36720D0}" srcId="{CADA58DF-D674-4B45-B255-8B739E16D82B}" destId="{981A5BA0-EA69-45F4-9EB5-ECA42D5D4BBA}" srcOrd="2" destOrd="0" parTransId="{39C244AF-93AF-45A5-BF50-99BDCFDE23C5}" sibTransId="{F91F0DEC-5F73-4095-A13B-44FAAC4BEE98}"/>
    <dgm:cxn modelId="{5A66FCEB-5834-40D4-8121-F85AA74FAB5D}" type="presOf" srcId="{00414AB3-6DC8-4BDC-BC20-30C925560BC9}" destId="{86DD4FC4-7755-4179-8E7C-52B6AF7685E5}" srcOrd="0" destOrd="8" presId="urn:microsoft.com/office/officeart/2005/8/layout/hList1"/>
    <dgm:cxn modelId="{4F1856C1-1BC9-1F44-9F52-D6041F826713}" srcId="{295121F0-66A1-4AD9-8CA6-0BBAFC448645}" destId="{92A5C120-B550-6145-BF55-7C589F40D4FF}" srcOrd="4" destOrd="0" parTransId="{67262399-38A0-574F-A00A-42FFCF858A13}" sibTransId="{ED7EE727-9AEF-FB49-A2B5-8B8A83E327C4}"/>
    <dgm:cxn modelId="{873328BA-BE34-45F1-9D4F-8248EB314A2F}" srcId="{6233C7C9-C21D-44F0-A68D-BB385DF4F649}" destId="{A9B61349-F7DE-4022-98E8-5C5985C2B950}" srcOrd="0" destOrd="0" parTransId="{7ACE3BEA-8B84-4FF2-A920-CA063D384718}" sibTransId="{6F677CAE-3E71-46FB-A922-06E474FB4478}"/>
    <dgm:cxn modelId="{237DF8F5-539A-4138-B4A8-5655B9C7B1B2}" type="presOf" srcId="{9E8F5809-C831-4856-B313-828953B1C5D2}" destId="{58AC472F-B7FA-4FF4-8829-519B4CB999B5}" srcOrd="0" destOrd="3" presId="urn:microsoft.com/office/officeart/2005/8/layout/hList1"/>
    <dgm:cxn modelId="{ABD248E6-FBDC-4067-BE26-089C23CB518B}" srcId="{CADA58DF-D674-4B45-B255-8B739E16D82B}" destId="{00414AB3-6DC8-4BDC-BC20-30C925560BC9}" srcOrd="8" destOrd="0" parTransId="{9A67080A-CB65-478B-99C9-5A4D21642EB9}" sibTransId="{A749A920-F0D3-4DFE-9274-9B2D89A36C8D}"/>
    <dgm:cxn modelId="{7F889A6E-7AC1-4B4F-B3C6-AAEFE601BA4E}" srcId="{F28E67AD-BC8A-4265-A3B8-208A2CCFDA78}" destId="{F5F63443-87C3-432D-9A5D-E79E38F827B3}" srcOrd="7" destOrd="0" parTransId="{05814149-8AF3-4AEF-A7E8-F8D974975F32}" sibTransId="{8F00A09E-0489-4A5A-A8FC-224BC71C447A}"/>
    <dgm:cxn modelId="{9177AD30-D441-4BB8-94FC-D22EA422086C}" type="presOf" srcId="{F28E67AD-BC8A-4265-A3B8-208A2CCFDA78}" destId="{CCEE3507-EE0E-454B-9260-4F1BFA7A18D9}" srcOrd="0" destOrd="0" presId="urn:microsoft.com/office/officeart/2005/8/layout/hList1"/>
    <dgm:cxn modelId="{A62002EE-458B-4E4B-BE95-B21CE57B3F65}" srcId="{F28E67AD-BC8A-4265-A3B8-208A2CCFDA78}" destId="{96035C7E-09DB-4171-8E89-43A083AAC39F}" srcOrd="0" destOrd="0" parTransId="{F45AB47C-120F-4F03-B903-40D50BC00DEA}" sibTransId="{A48F48EF-4293-4833-867E-7988F98993E7}"/>
    <dgm:cxn modelId="{40E43E92-4982-4933-AA76-6EE973A9614A}" srcId="{F28E67AD-BC8A-4265-A3B8-208A2CCFDA78}" destId="{7C2997E3-5816-4CA1-B893-A2A5125C5ED4}" srcOrd="2" destOrd="0" parTransId="{B366EC50-085A-4D79-82A5-B9221D2513E9}" sibTransId="{89EB9AC8-EFA7-4D78-81A2-CD7131948264}"/>
    <dgm:cxn modelId="{DADEFE40-3DF8-4572-B8E4-6A5D6907414D}" type="presOf" srcId="{1ED53725-045B-4A85-B84E-7E6DB5A9A046}" destId="{58AC472F-B7FA-4FF4-8829-519B4CB999B5}" srcOrd="0" destOrd="5" presId="urn:microsoft.com/office/officeart/2005/8/layout/hList1"/>
    <dgm:cxn modelId="{8D0A17D2-5927-4D42-903B-830785C400A7}" srcId="{CADA58DF-D674-4B45-B255-8B739E16D82B}" destId="{4A33D656-2586-47B9-B5D5-347D7E42E965}" srcOrd="0" destOrd="0" parTransId="{01CFA0F8-95CA-4C8D-A00D-8B65D2623E90}" sibTransId="{158C9C06-A9C2-4CD0-A79A-BC2F83E569FE}"/>
    <dgm:cxn modelId="{82216F55-2E55-4D34-83EC-5726AFCA616C}" type="presOf" srcId="{981A5BA0-EA69-45F4-9EB5-ECA42D5D4BBA}" destId="{86DD4FC4-7755-4179-8E7C-52B6AF7685E5}" srcOrd="0" destOrd="2" presId="urn:microsoft.com/office/officeart/2005/8/layout/hList1"/>
    <dgm:cxn modelId="{F6B42FC5-17A8-424A-AABE-546968C8DC8E}" srcId="{295121F0-66A1-4AD9-8CA6-0BBAFC448645}" destId="{D2A09DCD-6E04-48D0-976E-F8627BD9747A}" srcOrd="1" destOrd="0" parTransId="{0B99B1CF-4232-453D-842D-B7EB2467369B}" sibTransId="{9C197D8A-D019-4F55-85C3-639BF3BF54CF}"/>
    <dgm:cxn modelId="{69AC65A3-8B3C-439D-A1CF-AB7903611BF7}" srcId="{F28E67AD-BC8A-4265-A3B8-208A2CCFDA78}" destId="{D27866E2-9C9F-4A6A-B0AE-CD57DD1341CE}" srcOrd="1" destOrd="0" parTransId="{C21EFD00-3016-4DDC-853B-17671779C60A}" sibTransId="{F8227790-6A40-4785-A4C1-C0C8A1F1A209}"/>
    <dgm:cxn modelId="{F31D981C-E1E3-48EC-B5FD-921A6A3DD60F}" type="presOf" srcId="{4DCCE45E-79BE-4107-8A5F-2CB0F4CC47D6}" destId="{86DD4FC4-7755-4179-8E7C-52B6AF7685E5}" srcOrd="0" destOrd="3" presId="urn:microsoft.com/office/officeart/2005/8/layout/hList1"/>
    <dgm:cxn modelId="{6F0EA68F-692C-4517-902D-04FDE71865A7}" type="presOf" srcId="{282FAC3A-E3C7-47D9-868F-7D746F819CDC}" destId="{DB920201-E692-4697-AF74-1C8209EC959A}" srcOrd="0" destOrd="8" presId="urn:microsoft.com/office/officeart/2005/8/layout/hList1"/>
    <dgm:cxn modelId="{0A0F3121-744E-43EA-9555-E9F1FFB8C665}" type="presOf" srcId="{4A33D656-2586-47B9-B5D5-347D7E42E965}" destId="{86DD4FC4-7755-4179-8E7C-52B6AF7685E5}" srcOrd="0" destOrd="0" presId="urn:microsoft.com/office/officeart/2005/8/layout/hList1"/>
    <dgm:cxn modelId="{E996D7C6-62AB-443A-8963-6867653A0601}" srcId="{CADA58DF-D674-4B45-B255-8B739E16D82B}" destId="{D3F58A59-D504-4C8D-926D-1855CD3BB8FF}" srcOrd="5" destOrd="0" parTransId="{3031389E-14B6-4AE0-A006-C8257FB83EEB}" sibTransId="{16A12823-F665-45F9-94ED-D1B8B299E0BD}"/>
    <dgm:cxn modelId="{ABB10760-E0DF-4022-9D4D-CCBBEB1372E8}" type="presOf" srcId="{A9B61349-F7DE-4022-98E8-5C5985C2B950}" destId="{58AC472F-B7FA-4FF4-8829-519B4CB999B5}" srcOrd="0" destOrd="0" presId="urn:microsoft.com/office/officeart/2005/8/layout/hList1"/>
    <dgm:cxn modelId="{73912FBF-03F2-4EE8-8FD4-0D3768C2BACD}" srcId="{CADA58DF-D674-4B45-B255-8B739E16D82B}" destId="{EF4BE212-CC92-4461-B844-B26EE79F0403}" srcOrd="4" destOrd="0" parTransId="{31C2468F-0BC4-42E6-9134-B9CF5C5F2F6D}" sibTransId="{2F77EE7B-9034-4F32-A562-F17FD1225EAC}"/>
    <dgm:cxn modelId="{F60D0752-3CC1-204A-92A5-8A305B07297C}" srcId="{F28E67AD-BC8A-4265-A3B8-208A2CCFDA78}" destId="{7DA1AEA1-E546-AD49-86B9-3EACC0142B8A}" srcOrd="5" destOrd="0" parTransId="{762B2C40-F75B-3F43-A224-CFE42B9FF3F5}" sibTransId="{8DB2E593-B6E6-4A4C-820E-198CA71ADD6A}"/>
    <dgm:cxn modelId="{A35CBDE4-3FE9-477D-878D-39B7BB787A1A}" type="presParOf" srcId="{72819E10-5F64-4A8A-9493-33725BBD610F}" destId="{27D214C1-6C5D-4D20-82C0-430BA59F3DF5}" srcOrd="0" destOrd="0" presId="urn:microsoft.com/office/officeart/2005/8/layout/hList1"/>
    <dgm:cxn modelId="{39BDA1BF-E44A-4B84-B84D-057B7B9F8C35}" type="presParOf" srcId="{27D214C1-6C5D-4D20-82C0-430BA59F3DF5}" destId="{CCEE3507-EE0E-454B-9260-4F1BFA7A18D9}" srcOrd="0" destOrd="0" presId="urn:microsoft.com/office/officeart/2005/8/layout/hList1"/>
    <dgm:cxn modelId="{2CC0FBBC-6915-4A82-AF7F-09C32C90E94A}" type="presParOf" srcId="{27D214C1-6C5D-4D20-82C0-430BA59F3DF5}" destId="{DB920201-E692-4697-AF74-1C8209EC959A}" srcOrd="1" destOrd="0" presId="urn:microsoft.com/office/officeart/2005/8/layout/hList1"/>
    <dgm:cxn modelId="{504E834F-5D68-49ED-894B-A8A051421D07}" type="presParOf" srcId="{72819E10-5F64-4A8A-9493-33725BBD610F}" destId="{D6DB649E-8F79-4CF1-992A-67CCFCBC20AB}" srcOrd="1" destOrd="0" presId="urn:microsoft.com/office/officeart/2005/8/layout/hList1"/>
    <dgm:cxn modelId="{7941DA81-EFBB-4A79-8EC1-25A232EA3FE5}" type="presParOf" srcId="{72819E10-5F64-4A8A-9493-33725BBD610F}" destId="{4DE71C15-ADE9-48E1-9995-7E4D41635646}" srcOrd="2" destOrd="0" presId="urn:microsoft.com/office/officeart/2005/8/layout/hList1"/>
    <dgm:cxn modelId="{A90615BA-0C84-4588-8E89-DDE05BD1248A}" type="presParOf" srcId="{4DE71C15-ADE9-48E1-9995-7E4D41635646}" destId="{659B3D4D-5B61-4DAB-AB5E-4F1E400045BF}" srcOrd="0" destOrd="0" presId="urn:microsoft.com/office/officeart/2005/8/layout/hList1"/>
    <dgm:cxn modelId="{AB9150E2-C71C-4F37-B42F-D7440790DC8A}" type="presParOf" srcId="{4DE71C15-ADE9-48E1-9995-7E4D41635646}" destId="{86DD4FC4-7755-4179-8E7C-52B6AF7685E5}" srcOrd="1" destOrd="0" presId="urn:microsoft.com/office/officeart/2005/8/layout/hList1"/>
    <dgm:cxn modelId="{137F1B73-9C0F-4109-A965-85ED83143067}" type="presParOf" srcId="{72819E10-5F64-4A8A-9493-33725BBD610F}" destId="{6E24AB99-8748-41E5-9192-A84DE836879D}" srcOrd="3" destOrd="0" presId="urn:microsoft.com/office/officeart/2005/8/layout/hList1"/>
    <dgm:cxn modelId="{3D49B33E-1086-4FA2-9EF6-B551860716B1}" type="presParOf" srcId="{72819E10-5F64-4A8A-9493-33725BBD610F}" destId="{B46F2E38-1151-4FD1-9141-3B45F108C21D}" srcOrd="4" destOrd="0" presId="urn:microsoft.com/office/officeart/2005/8/layout/hList1"/>
    <dgm:cxn modelId="{0ED13395-B0CB-42EA-BD2D-DEB91494BB7B}" type="presParOf" srcId="{B46F2E38-1151-4FD1-9141-3B45F108C21D}" destId="{2C10D83F-960C-4A9F-ABD6-DB43D411503C}" srcOrd="0" destOrd="0" presId="urn:microsoft.com/office/officeart/2005/8/layout/hList1"/>
    <dgm:cxn modelId="{56C90C60-AAA9-4F47-B51A-ACB9A5E15D4B}" type="presParOf" srcId="{B46F2E38-1151-4FD1-9141-3B45F108C21D}" destId="{58AC472F-B7FA-4FF4-8829-519B4CB999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E3507-EE0E-454B-9260-4F1BFA7A18D9}">
      <dsp:nvSpPr>
        <dsp:cNvPr id="0" name=""/>
        <dsp:cNvSpPr/>
      </dsp:nvSpPr>
      <dsp:spPr>
        <a:xfrm>
          <a:off x="2487" y="56724"/>
          <a:ext cx="2425513" cy="775297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Introduction to Homeland Security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487" y="56724"/>
        <a:ext cx="2425513" cy="775297"/>
      </dsp:txXfrm>
    </dsp:sp>
    <dsp:sp modelId="{DB920201-E692-4697-AF74-1C8209EC959A}">
      <dsp:nvSpPr>
        <dsp:cNvPr id="0" name=""/>
        <dsp:cNvSpPr/>
      </dsp:nvSpPr>
      <dsp:spPr>
        <a:xfrm>
          <a:off x="2487" y="832021"/>
          <a:ext cx="2425513" cy="399671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Comprehensive study of the homeland security system at the federal, state, and local levels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Structure of the U.S. homeland security system and operational areas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Designed as an intensive technical writing course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Aimed at developing critical thinking and mastering technical writing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Includes student-guided lectures</a:t>
          </a:r>
        </a:p>
      </dsp:txBody>
      <dsp:txXfrm>
        <a:off x="2487" y="832021"/>
        <a:ext cx="2425513" cy="3996719"/>
      </dsp:txXfrm>
    </dsp:sp>
    <dsp:sp modelId="{659B3D4D-5B61-4DAB-AB5E-4F1E400045BF}">
      <dsp:nvSpPr>
        <dsp:cNvPr id="0" name=""/>
        <dsp:cNvSpPr/>
      </dsp:nvSpPr>
      <dsp:spPr>
        <a:xfrm>
          <a:off x="2767572" y="56724"/>
          <a:ext cx="2425513" cy="775297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Introduction to Border Management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767572" y="56724"/>
        <a:ext cx="2425513" cy="775297"/>
      </dsp:txXfrm>
    </dsp:sp>
    <dsp:sp modelId="{86DD4FC4-7755-4179-8E7C-52B6AF7685E5}">
      <dsp:nvSpPr>
        <dsp:cNvPr id="0" name=""/>
        <dsp:cNvSpPr/>
      </dsp:nvSpPr>
      <dsp:spPr>
        <a:xfrm>
          <a:off x="2767572" y="832021"/>
          <a:ext cx="2425513" cy="399671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History of Borders and Boundaries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Borders and the Sovereignty of Nations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Redefining and Shifting Borders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Border Operations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Northern and Southern U.S. Borders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Borders of the Future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7572" y="832021"/>
        <a:ext cx="2425513" cy="3996719"/>
      </dsp:txXfrm>
    </dsp:sp>
    <dsp:sp modelId="{2C10D83F-960C-4A9F-ABD6-DB43D411503C}">
      <dsp:nvSpPr>
        <dsp:cNvPr id="0" name=""/>
        <dsp:cNvSpPr/>
      </dsp:nvSpPr>
      <dsp:spPr>
        <a:xfrm>
          <a:off x="5532658" y="56724"/>
          <a:ext cx="2425513" cy="775297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Border Security &amp; Cross-Border Challenges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532658" y="56724"/>
        <a:ext cx="2425513" cy="775297"/>
      </dsp:txXfrm>
    </dsp:sp>
    <dsp:sp modelId="{58AC472F-B7FA-4FF4-8829-519B4CB999B5}">
      <dsp:nvSpPr>
        <dsp:cNvPr id="0" name=""/>
        <dsp:cNvSpPr/>
      </dsp:nvSpPr>
      <dsp:spPr>
        <a:xfrm>
          <a:off x="5532658" y="832021"/>
          <a:ext cx="2425513" cy="399671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Economic, Political, Military, and Health Challenges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Traditional and asymmetric challenges that impact: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  Air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  Land (e.g., rail)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  Maritime (e.g., seaports)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  Commerce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Legal trade and travel</a:t>
          </a:r>
        </a:p>
      </dsp:txBody>
      <dsp:txXfrm>
        <a:off x="5532658" y="832021"/>
        <a:ext cx="2425513" cy="399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6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4"/>
          <p:cNvSpPr/>
          <p:nvPr userDrawn="1"/>
        </p:nvSpPr>
        <p:spPr>
          <a:xfrm>
            <a:off x="1" y="2"/>
            <a:ext cx="9144000" cy="1181437"/>
          </a:xfrm>
          <a:prstGeom prst="rect">
            <a:avLst/>
          </a:prstGeom>
          <a:solidFill>
            <a:srgbClr val="C8102E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9907" y="6432285"/>
            <a:ext cx="1257946" cy="20821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" y="6432285"/>
            <a:ext cx="3183653" cy="645433"/>
            <a:chOff x="815590" y="5658565"/>
            <a:chExt cx="3183653" cy="645433"/>
          </a:xfrm>
        </p:grpSpPr>
        <p:sp>
          <p:nvSpPr>
            <p:cNvPr id="6" name="Shape 134"/>
            <p:cNvSpPr/>
            <p:nvPr userDrawn="1"/>
          </p:nvSpPr>
          <p:spPr>
            <a:xfrm>
              <a:off x="815590" y="5658565"/>
              <a:ext cx="3183653" cy="430735"/>
            </a:xfrm>
            <a:prstGeom prst="rect">
              <a:avLst/>
            </a:prstGeom>
            <a:solidFill>
              <a:srgbClr val="C8102E"/>
            </a:solidFill>
            <a:ln w="12700"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800" dirty="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815590" y="5658565"/>
              <a:ext cx="3183653" cy="64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600"/>
                </a:spcAft>
              </a:pPr>
              <a:r>
                <a:rPr lang="en-US" kern="1400" dirty="0">
                  <a:solidFill>
                    <a:srgbClr val="FFF9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Secure  Facilitate  Ensure</a:t>
              </a:r>
              <a:endParaRPr lang="en-US" sz="8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9000"/>
                </a:lnSpc>
                <a:spcAft>
                  <a:spcPts val="600"/>
                </a:spcAft>
              </a:pPr>
              <a:r>
                <a:rPr lang="en-US" sz="800" kern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FBF7D-A865-9140-8760-ACD33290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B12E30-AEFC-5F48-A417-F4A1ACDC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649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9D9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79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78" y="6373415"/>
            <a:ext cx="4035560" cy="292609"/>
          </a:xfrm>
          <a:prstGeom prst="rect">
            <a:avLst/>
          </a:prstGeom>
        </p:spPr>
      </p:pic>
      <p:pic>
        <p:nvPicPr>
          <p:cNvPr id="3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7C654FA-EB6C-44B6-A988-980B87AB6E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4833" y="264851"/>
            <a:ext cx="3807651" cy="15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5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b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2978"/>
            <a:ext cx="3279441" cy="1301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71" y="653286"/>
            <a:ext cx="2623408" cy="10612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144889"/>
            <a:ext cx="9144000" cy="2664178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4"/>
          <p:cNvSpPr/>
          <p:nvPr userDrawn="1"/>
        </p:nvSpPr>
        <p:spPr>
          <a:xfrm>
            <a:off x="1" y="2"/>
            <a:ext cx="9144000" cy="1181437"/>
          </a:xfrm>
          <a:prstGeom prst="rect">
            <a:avLst/>
          </a:prstGeom>
          <a:solidFill>
            <a:srgbClr val="C8102E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 b="50929"/>
          <a:stretch/>
        </p:blipFill>
        <p:spPr>
          <a:xfrm>
            <a:off x="7719907" y="6432285"/>
            <a:ext cx="1257946" cy="20821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" y="6432285"/>
            <a:ext cx="3183653" cy="645433"/>
            <a:chOff x="815590" y="5658565"/>
            <a:chExt cx="3183653" cy="645433"/>
          </a:xfrm>
        </p:grpSpPr>
        <p:sp>
          <p:nvSpPr>
            <p:cNvPr id="6" name="Shape 134"/>
            <p:cNvSpPr/>
            <p:nvPr userDrawn="1"/>
          </p:nvSpPr>
          <p:spPr>
            <a:xfrm>
              <a:off x="815590" y="5658565"/>
              <a:ext cx="3183653" cy="430735"/>
            </a:xfrm>
            <a:prstGeom prst="rect">
              <a:avLst/>
            </a:prstGeom>
            <a:solidFill>
              <a:srgbClr val="C8102E"/>
            </a:solidFill>
            <a:ln w="12700"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800" dirty="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815590" y="5658565"/>
              <a:ext cx="3183653" cy="64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600"/>
                </a:spcAft>
              </a:pPr>
              <a:r>
                <a:rPr lang="en-US" kern="1400" dirty="0">
                  <a:solidFill>
                    <a:srgbClr val="FFF9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Secure  Facilitate  Ensure</a:t>
              </a:r>
              <a:endParaRPr lang="en-US" sz="8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9000"/>
                </a:lnSpc>
                <a:spcAft>
                  <a:spcPts val="600"/>
                </a:spcAft>
              </a:pPr>
              <a:r>
                <a:rPr lang="en-US" sz="800" kern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79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5"/>
          <p:cNvSpPr/>
          <p:nvPr userDrawn="1"/>
        </p:nvSpPr>
        <p:spPr>
          <a:xfrm>
            <a:off x="-1" y="2"/>
            <a:ext cx="9144001" cy="6837905"/>
          </a:xfrm>
          <a:prstGeom prst="rect">
            <a:avLst/>
          </a:prstGeom>
          <a:solidFill>
            <a:srgbClr val="C8102E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05" y="6221871"/>
            <a:ext cx="3986792" cy="252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35" y="1672836"/>
            <a:ext cx="2514605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70978" y="3142208"/>
            <a:ext cx="7112562" cy="64770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rgbClr val="0027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sea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84304" y="2811487"/>
            <a:ext cx="1600200" cy="1600200"/>
          </a:xfrm>
          <a:prstGeom prst="rect">
            <a:avLst/>
          </a:prstGeom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570978" y="3801043"/>
            <a:ext cx="64008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4216400" y="6611940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BA256B88-D73D-473C-BFFE-0874DED8989F}" type="slidenum">
              <a:rPr lang="en-US" sz="1100" smtClean="0">
                <a:solidFill>
                  <a:srgbClr val="7F7F7F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1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6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ictur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46" y="119742"/>
            <a:ext cx="1852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2"/>
          <p:cNvCxnSpPr/>
          <p:nvPr userDrawn="1"/>
        </p:nvCxnSpPr>
        <p:spPr>
          <a:xfrm>
            <a:off x="2674649" y="865870"/>
            <a:ext cx="624547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4216400" y="6611945"/>
            <a:ext cx="685800" cy="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4" tIns="45653" rIns="91304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059" eaLnBrk="1" hangingPunct="1">
              <a:defRPr/>
            </a:pPr>
            <a:fld id="{BA256B88-D73D-473C-BFFE-0874DED8989F}" type="slidenum">
              <a:rPr lang="en-US" sz="1100" smtClean="0">
                <a:solidFill>
                  <a:srgbClr val="7F7F7F"/>
                </a:solidFill>
                <a:latin typeface="Calibri" pitchFamily="34" charset="0"/>
              </a:rPr>
              <a:pPr algn="ctr" defTabSz="913059" eaLnBrk="1" hangingPunct="1">
                <a:defRPr/>
              </a:pPr>
              <a:t>‹#›</a:t>
            </a:fld>
            <a:endParaRPr lang="en-US" sz="11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/>
          </p:nvPr>
        </p:nvSpPr>
        <p:spPr>
          <a:xfrm>
            <a:off x="102298" y="114300"/>
            <a:ext cx="7112562" cy="647700"/>
          </a:xfrm>
          <a:prstGeom prst="rect">
            <a:avLst/>
          </a:prstGeom>
        </p:spPr>
        <p:txBody>
          <a:bodyPr lIns="91304" tIns="45653" rIns="91304" bIns="45653" anchor="ctr" anchorCtr="0"/>
          <a:lstStyle>
            <a:lvl1pPr algn="l">
              <a:defRPr sz="2000">
                <a:solidFill>
                  <a:srgbClr val="0027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8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4"/>
          <p:cNvSpPr/>
          <p:nvPr userDrawn="1"/>
        </p:nvSpPr>
        <p:spPr>
          <a:xfrm>
            <a:off x="1" y="2"/>
            <a:ext cx="9144000" cy="1181437"/>
          </a:xfrm>
          <a:prstGeom prst="rect">
            <a:avLst/>
          </a:prstGeom>
          <a:solidFill>
            <a:srgbClr val="C8102E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9907" y="6432285"/>
            <a:ext cx="1257946" cy="20821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" y="6432285"/>
            <a:ext cx="3183653" cy="645433"/>
            <a:chOff x="815590" y="5658565"/>
            <a:chExt cx="3183653" cy="645433"/>
          </a:xfrm>
        </p:grpSpPr>
        <p:sp>
          <p:nvSpPr>
            <p:cNvPr id="6" name="Shape 134"/>
            <p:cNvSpPr/>
            <p:nvPr userDrawn="1"/>
          </p:nvSpPr>
          <p:spPr>
            <a:xfrm>
              <a:off x="815590" y="5658565"/>
              <a:ext cx="3183653" cy="430735"/>
            </a:xfrm>
            <a:prstGeom prst="rect">
              <a:avLst/>
            </a:prstGeom>
            <a:solidFill>
              <a:srgbClr val="C8102E"/>
            </a:solidFill>
            <a:ln w="12700"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800" dirty="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815590" y="5658565"/>
              <a:ext cx="3183653" cy="64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600"/>
                </a:spcAft>
              </a:pPr>
              <a:r>
                <a:rPr lang="en-US" kern="1400" dirty="0">
                  <a:solidFill>
                    <a:srgbClr val="FFF9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Secure  Facilitate  Ensure</a:t>
              </a:r>
              <a:endParaRPr lang="en-US" sz="8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9000"/>
                </a:lnSpc>
                <a:spcAft>
                  <a:spcPts val="600"/>
                </a:spcAft>
              </a:pPr>
              <a:r>
                <a:rPr lang="en-US" sz="800" kern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7E8F2A30-6C88-7D4F-930F-F4C4A7A6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82563"/>
            <a:ext cx="7886700" cy="816314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FFF9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158E604-2367-CE44-B9BB-2551538CF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00" y="1685365"/>
            <a:ext cx="7989047" cy="42851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7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0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4"/>
          <p:cNvSpPr/>
          <p:nvPr userDrawn="1"/>
        </p:nvSpPr>
        <p:spPr>
          <a:xfrm>
            <a:off x="1" y="2"/>
            <a:ext cx="9144000" cy="1181437"/>
          </a:xfrm>
          <a:prstGeom prst="rect">
            <a:avLst/>
          </a:prstGeom>
          <a:solidFill>
            <a:srgbClr val="C8102E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9907" y="6432285"/>
            <a:ext cx="1257946" cy="20821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" y="6432285"/>
            <a:ext cx="3183653" cy="645433"/>
            <a:chOff x="815590" y="5658565"/>
            <a:chExt cx="3183653" cy="645433"/>
          </a:xfrm>
        </p:grpSpPr>
        <p:sp>
          <p:nvSpPr>
            <p:cNvPr id="6" name="Shape 134"/>
            <p:cNvSpPr/>
            <p:nvPr userDrawn="1"/>
          </p:nvSpPr>
          <p:spPr>
            <a:xfrm>
              <a:off x="815590" y="5658565"/>
              <a:ext cx="3183653" cy="430735"/>
            </a:xfrm>
            <a:prstGeom prst="rect">
              <a:avLst/>
            </a:prstGeom>
            <a:solidFill>
              <a:srgbClr val="C8102E"/>
            </a:solidFill>
            <a:ln w="12700"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800" dirty="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815590" y="5658565"/>
              <a:ext cx="3183653" cy="64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600"/>
                </a:spcAft>
              </a:pPr>
              <a:r>
                <a:rPr lang="en-US" kern="1400" dirty="0">
                  <a:solidFill>
                    <a:srgbClr val="FFF9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Secure  Facilitate  Ensure</a:t>
              </a:r>
              <a:endParaRPr lang="en-US" sz="8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9000"/>
                </a:lnSpc>
                <a:spcAft>
                  <a:spcPts val="600"/>
                </a:spcAft>
              </a:pPr>
              <a:r>
                <a:rPr lang="en-US" sz="800" kern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FBF7D-A865-9140-8760-ACD33290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B12E30-AEFC-5F48-A417-F4A1ACDC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649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9D9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183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4"/>
          <p:cNvSpPr/>
          <p:nvPr userDrawn="1"/>
        </p:nvSpPr>
        <p:spPr>
          <a:xfrm>
            <a:off x="1" y="2"/>
            <a:ext cx="9144000" cy="1181437"/>
          </a:xfrm>
          <a:prstGeom prst="rect">
            <a:avLst/>
          </a:prstGeom>
          <a:solidFill>
            <a:srgbClr val="C8102E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 b="50929"/>
          <a:stretch/>
        </p:blipFill>
        <p:spPr>
          <a:xfrm>
            <a:off x="7719907" y="6432285"/>
            <a:ext cx="1257946" cy="20821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" y="6432285"/>
            <a:ext cx="3183653" cy="645433"/>
            <a:chOff x="815590" y="5658565"/>
            <a:chExt cx="3183653" cy="645433"/>
          </a:xfrm>
        </p:grpSpPr>
        <p:sp>
          <p:nvSpPr>
            <p:cNvPr id="6" name="Shape 134"/>
            <p:cNvSpPr/>
            <p:nvPr userDrawn="1"/>
          </p:nvSpPr>
          <p:spPr>
            <a:xfrm>
              <a:off x="815590" y="5658565"/>
              <a:ext cx="3183653" cy="430735"/>
            </a:xfrm>
            <a:prstGeom prst="rect">
              <a:avLst/>
            </a:prstGeom>
            <a:solidFill>
              <a:srgbClr val="C8102E"/>
            </a:solidFill>
            <a:ln w="12700"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800" dirty="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815590" y="5658565"/>
              <a:ext cx="3183653" cy="64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600"/>
                </a:spcAft>
              </a:pPr>
              <a:r>
                <a:rPr lang="en-US" kern="1400" dirty="0">
                  <a:solidFill>
                    <a:srgbClr val="FFF9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Secure  Facilitate  Ensure</a:t>
              </a:r>
              <a:endParaRPr lang="en-US" sz="8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9000"/>
                </a:lnSpc>
                <a:spcAft>
                  <a:spcPts val="600"/>
                </a:spcAft>
              </a:pPr>
              <a:r>
                <a:rPr lang="en-US" sz="800" kern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474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8F8152-EBFA-436C-9136-F497DD26068D}" type="datetime1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8D36EC-2BC4-4A25-9282-841E40183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3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957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DA359F6-BBD8-4984-BD5F-FAAAABA54B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000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pPr algn="l"/>
            <a:fld id="{0A8E9E71-EE66-4C7C-971E-FC02E2B4B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79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3"/>
          <p:cNvSpPr/>
          <p:nvPr userDrawn="1"/>
        </p:nvSpPr>
        <p:spPr>
          <a:xfrm>
            <a:off x="1" y="1"/>
            <a:ext cx="9144000" cy="1181437"/>
          </a:xfrm>
          <a:prstGeom prst="rect">
            <a:avLst/>
          </a:prstGeom>
          <a:solidFill>
            <a:srgbClr val="C8102E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28650" y="6269"/>
            <a:ext cx="7886700" cy="1175169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4440010" y="640429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 b="50929"/>
          <a:stretch>
            <a:fillRect/>
          </a:stretch>
        </p:blipFill>
        <p:spPr>
          <a:xfrm>
            <a:off x="7641030" y="6451394"/>
            <a:ext cx="1057520" cy="175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4" y="6451395"/>
            <a:ext cx="3105497" cy="2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86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4"/>
          <p:cNvSpPr/>
          <p:nvPr userDrawn="1"/>
        </p:nvSpPr>
        <p:spPr>
          <a:xfrm>
            <a:off x="1" y="2"/>
            <a:ext cx="9144000" cy="1181437"/>
          </a:xfrm>
          <a:prstGeom prst="rect">
            <a:avLst/>
          </a:prstGeom>
          <a:solidFill>
            <a:srgbClr val="C8102E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 b="50929"/>
          <a:stretch/>
        </p:blipFill>
        <p:spPr>
          <a:xfrm>
            <a:off x="7719907" y="6432285"/>
            <a:ext cx="1257946" cy="20821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" y="6432285"/>
            <a:ext cx="3183653" cy="645433"/>
            <a:chOff x="815590" y="5658565"/>
            <a:chExt cx="3183653" cy="645433"/>
          </a:xfrm>
        </p:grpSpPr>
        <p:sp>
          <p:nvSpPr>
            <p:cNvPr id="6" name="Shape 134"/>
            <p:cNvSpPr/>
            <p:nvPr userDrawn="1"/>
          </p:nvSpPr>
          <p:spPr>
            <a:xfrm>
              <a:off x="815590" y="5658565"/>
              <a:ext cx="3183653" cy="430735"/>
            </a:xfrm>
            <a:prstGeom prst="rect">
              <a:avLst/>
            </a:prstGeom>
            <a:solidFill>
              <a:srgbClr val="C8102E"/>
            </a:solidFill>
            <a:ln w="12700"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800" dirty="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815590" y="5658565"/>
              <a:ext cx="3183653" cy="64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9000"/>
                </a:lnSpc>
                <a:spcAft>
                  <a:spcPts val="600"/>
                </a:spcAft>
              </a:pPr>
              <a:r>
                <a:rPr lang="en-US" kern="1400" dirty="0">
                  <a:solidFill>
                    <a:srgbClr val="FFF9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Secure  Facilitate  Ensure</a:t>
              </a:r>
              <a:endParaRPr lang="en-US" sz="8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9000"/>
                </a:lnSpc>
                <a:spcAft>
                  <a:spcPts val="600"/>
                </a:spcAft>
              </a:pPr>
              <a:r>
                <a:rPr lang="en-US" sz="800" kern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33C5350-86BA-49FC-84F9-258D8D72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05800"/>
            <a:ext cx="8515350" cy="569839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FFF9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D3B149-2D8F-4557-9574-48908539D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1314449"/>
            <a:ext cx="8515350" cy="49031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88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1" y="2"/>
            <a:ext cx="9144000" cy="11814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 t="7354" b="50930"/>
          <a:stretch/>
        </p:blipFill>
        <p:spPr>
          <a:xfrm>
            <a:off x="7719907" y="6432285"/>
            <a:ext cx="1257946" cy="208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6"/>
          <p:cNvGrpSpPr/>
          <p:nvPr/>
        </p:nvGrpSpPr>
        <p:grpSpPr>
          <a:xfrm>
            <a:off x="1" y="6432285"/>
            <a:ext cx="3183600" cy="645300"/>
            <a:chOff x="815590" y="5658565"/>
            <a:chExt cx="3183600" cy="645300"/>
          </a:xfrm>
        </p:grpSpPr>
        <p:sp>
          <p:nvSpPr>
            <p:cNvPr id="26" name="Google Shape;26;p6"/>
            <p:cNvSpPr/>
            <p:nvPr/>
          </p:nvSpPr>
          <p:spPr>
            <a:xfrm>
              <a:off x="815590" y="5658565"/>
              <a:ext cx="3183600" cy="4308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6"/>
            <p:cNvSpPr/>
            <p:nvPr/>
          </p:nvSpPr>
          <p:spPr>
            <a:xfrm>
              <a:off x="815590" y="5658565"/>
              <a:ext cx="3183600" cy="6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FFF9D9"/>
                  </a:solidFill>
                  <a:latin typeface="Arial"/>
                  <a:ea typeface="Arial"/>
                  <a:cs typeface="Arial"/>
                  <a:sym typeface="Arial"/>
                </a:rPr>
                <a:t>Secure  Facilitate  Ensure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9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4325" y="305800"/>
            <a:ext cx="85152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9D9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FFF9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4325" y="1314449"/>
            <a:ext cx="8515200" cy="49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64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2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3D82-D0B8-4BF6-920B-58DC9DAADE5B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CD3CC-4722-43AA-8BD0-D76C5A4F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2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551" y="2994446"/>
            <a:ext cx="760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F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Initiatives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6184" y="5363706"/>
            <a:ext cx="730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1247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E3A7B-8EA9-2D4E-AF30-1B473763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33618" y="1187609"/>
            <a:ext cx="8202126" cy="2747082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0260F406-BF27-7244-871A-0889C3642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82" y="4424276"/>
            <a:ext cx="7329054" cy="133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18000"/>
              </a:lnSpc>
            </a:pPr>
            <a:r>
              <a:rPr lang="en-US" sz="140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Establish a pathway for post-secondary graduates to pursue a career with the Homeland Security Enterprise. Provide DHS personnel educational opportunities for career advancement</a:t>
            </a: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18000"/>
              </a:lnSpc>
            </a:pPr>
            <a:r>
              <a:rPr lang="en-US" sz="14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DHS Champion: </a:t>
            </a:r>
            <a:r>
              <a:rPr lang="en-US" sz="1400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Paul Baker, Ph.D., Deputy Assistant Commissioner, CBP Office of Training and Development</a:t>
            </a:r>
          </a:p>
          <a:p>
            <a:pPr>
              <a:lnSpc>
                <a:spcPct val="118000"/>
              </a:lnSpc>
            </a:pPr>
            <a:endParaRPr lang="en-US" sz="1100" kern="1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2DAB1B0-9CEE-D04B-B990-B747811C1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30" y="1307003"/>
            <a:ext cx="7750406" cy="54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r">
              <a:lnSpc>
                <a:spcPct val="118000"/>
              </a:lnSpc>
            </a:pPr>
            <a:r>
              <a:rPr lang="en-US" sz="2400" b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Border Management, Trade, and Transport Security Course Curriculum Development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A41F321-6A8D-FF4E-BD2E-79D39235A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473" y="2343980"/>
            <a:ext cx="5375563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Anthony Ambler, Ph.D., University of Houston</a:t>
            </a:r>
            <a:endParaRPr lang="en-US" sz="1400" b="1" kern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0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D475A2-1D88-FA45-9882-7BF4221E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444625"/>
            <a:ext cx="7570470" cy="4351338"/>
          </a:xfrm>
        </p:spPr>
        <p:txBody>
          <a:bodyPr/>
          <a:lstStyle/>
          <a:p>
            <a:pPr marL="12065" marR="560705" indent="0">
              <a:lnSpc>
                <a:spcPct val="100000"/>
              </a:lnSpc>
              <a:buNone/>
            </a:pPr>
            <a:r>
              <a:rPr lang="en-US" sz="2000" b="1" spc="-5" dirty="0">
                <a:latin typeface="+mj-lt"/>
                <a:cs typeface="Arial" panose="020B0604020202020204" pitchFamily="34" charset="0"/>
              </a:rPr>
              <a:t>Goals</a:t>
            </a:r>
          </a:p>
          <a:p>
            <a:pPr marL="354965" marR="560705" indent="-342900">
              <a:lnSpc>
                <a:spcPct val="100000"/>
              </a:lnSpc>
            </a:pPr>
            <a:r>
              <a:rPr lang="en-US" sz="2000" spc="-5" dirty="0">
                <a:latin typeface="+mj-lt"/>
                <a:cs typeface="Arial" panose="020B0604020202020204" pitchFamily="34" charset="0"/>
              </a:rPr>
              <a:t>Establish a pathway for post-secondary graduates to pursue a career with the Homeland Security Enterprise</a:t>
            </a:r>
          </a:p>
          <a:p>
            <a:pPr marL="354965" marR="560705" indent="-342900">
              <a:lnSpc>
                <a:spcPct val="100000"/>
              </a:lnSpc>
            </a:pPr>
            <a:r>
              <a:rPr lang="en-US" sz="2000" spc="-5" dirty="0">
                <a:latin typeface="+mj-lt"/>
                <a:cs typeface="Arial" panose="020B0604020202020204" pitchFamily="34" charset="0"/>
              </a:rPr>
              <a:t>Provide DHS personnel educational opportunities for career advancement</a:t>
            </a:r>
          </a:p>
          <a:p>
            <a:pPr marL="0" marR="560705" indent="0">
              <a:lnSpc>
                <a:spcPct val="100000"/>
              </a:lnSpc>
              <a:buNone/>
            </a:pPr>
            <a:r>
              <a:rPr lang="en-US" sz="2000" b="1" spc="-5" dirty="0">
                <a:latin typeface="+mj-lt"/>
                <a:cs typeface="Arial" panose="020B0604020202020204" pitchFamily="34" charset="0"/>
              </a:rPr>
              <a:t>New Degrees</a:t>
            </a:r>
          </a:p>
          <a:p>
            <a:pPr marL="354013" marR="560705" indent="-342900"/>
            <a:r>
              <a:rPr lang="en-US" sz="2000" spc="-5" dirty="0">
                <a:latin typeface="+mj-lt"/>
                <a:cs typeface="Arial" panose="020B0604020202020204" pitchFamily="34" charset="0"/>
              </a:rPr>
              <a:t>Border Management, Trade, and Transport Security</a:t>
            </a:r>
          </a:p>
          <a:p>
            <a:pPr marL="354013" marR="560705" indent="-342900"/>
            <a:r>
              <a:rPr lang="en-US" sz="2000" spc="-5" dirty="0">
                <a:latin typeface="+mj-lt"/>
                <a:cs typeface="Arial" panose="020B0604020202020204" pitchFamily="34" charset="0"/>
              </a:rPr>
              <a:t>BS, Minor, MS levels</a:t>
            </a:r>
          </a:p>
          <a:p>
            <a:pPr marL="0" marR="560705" indent="0">
              <a:buNone/>
            </a:pPr>
            <a:r>
              <a:rPr lang="en-US" sz="2000" b="1" spc="-5" dirty="0">
                <a:latin typeface="+mj-lt"/>
                <a:cs typeface="Arial" panose="020B0604020202020204" pitchFamily="34" charset="0"/>
              </a:rPr>
              <a:t>New Certificate Programs</a:t>
            </a:r>
          </a:p>
          <a:p>
            <a:pPr marL="354013" marR="560705" indent="-342900"/>
            <a:r>
              <a:rPr lang="en-US" sz="2000" spc="-5" dirty="0">
                <a:latin typeface="+mj-lt"/>
                <a:cs typeface="Arial" panose="020B0604020202020204" pitchFamily="34" charset="0"/>
              </a:rPr>
              <a:t>Borders, Trade, and Transport Security</a:t>
            </a:r>
          </a:p>
          <a:p>
            <a:pPr marL="354013" marR="560705" indent="-342900"/>
            <a:r>
              <a:rPr lang="en-US" sz="2000" spc="-5" dirty="0">
                <a:latin typeface="+mj-lt"/>
                <a:cs typeface="Arial" panose="020B0604020202020204" pitchFamily="34" charset="0"/>
              </a:rPr>
              <a:t>Border Operations Management and Security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2E3D2D-ADD7-304B-9ED6-5FE3083E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Educational Activities</a:t>
            </a:r>
          </a:p>
        </p:txBody>
      </p:sp>
    </p:spTree>
    <p:extLst>
      <p:ext uri="{BB962C8B-B14F-4D97-AF65-F5344CB8AC3E}">
        <p14:creationId xmlns:p14="http://schemas.microsoft.com/office/powerpoint/2010/main" val="38219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ADE89C-73CC-724C-A5D6-9E3369A9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Degree Concentrations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6FDF53-FB93-304D-80D9-A95B7AD5BE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182" y="1288826"/>
          <a:ext cx="8209636" cy="496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159">
                  <a:extLst>
                    <a:ext uri="{9D8B030D-6E8A-4147-A177-3AD203B41FA5}">
                      <a16:colId xmlns:a16="http://schemas.microsoft.com/office/drawing/2014/main" val="4043189595"/>
                    </a:ext>
                  </a:extLst>
                </a:gridCol>
                <a:gridCol w="2062260">
                  <a:extLst>
                    <a:ext uri="{9D8B030D-6E8A-4147-A177-3AD203B41FA5}">
                      <a16:colId xmlns:a16="http://schemas.microsoft.com/office/drawing/2014/main" val="3585927736"/>
                    </a:ext>
                  </a:extLst>
                </a:gridCol>
                <a:gridCol w="2751217">
                  <a:extLst>
                    <a:ext uri="{9D8B030D-6E8A-4147-A177-3AD203B41FA5}">
                      <a16:colId xmlns:a16="http://schemas.microsoft.com/office/drawing/2014/main" val="3405618019"/>
                    </a:ext>
                  </a:extLst>
                </a:gridCol>
              </a:tblGrid>
              <a:tr h="3740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Trade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Migration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Technology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51149"/>
                  </a:ext>
                </a:extLst>
              </a:tr>
              <a:tr h="97894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  <a:cs typeface="Arial" panose="020B0604020202020204" pitchFamily="34" charset="0"/>
                        </a:rPr>
                        <a:t>Transportation Economics and Policy</a:t>
                      </a:r>
                    </a:p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History and effects of regulatory policies of carriers and shippers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U.S. Immigration Law</a:t>
                      </a:r>
                      <a:b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Essentials of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Asylum Law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VAWA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Act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Digital Forensics Media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analysis, network forensics, legal issues and the use of forensic data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64332"/>
                  </a:ext>
                </a:extLst>
              </a:tr>
              <a:tr h="96379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  <a:cs typeface="Arial" panose="020B0604020202020204" pitchFamily="34" charset="0"/>
                        </a:rPr>
                        <a:t>Global Trade and Transport Law</a:t>
                      </a:r>
                      <a:endParaRPr lang="en-US" sz="1400" b="1" baseline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Regulatory and procedural requirements for domestic and international freight transportation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History of Human Migration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Cybersecurity Strategy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and Policy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548039"/>
                  </a:ext>
                </a:extLst>
              </a:tr>
              <a:tr h="546631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Introduction to Tariffs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Classifications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Migration Patterns in the United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States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latin typeface="+mj-lt"/>
                          <a:cs typeface="Arial" panose="020B0604020202020204" pitchFamily="34" charset="0"/>
                        </a:rPr>
                        <a:t>eCommerce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50850"/>
                  </a:ext>
                </a:extLst>
              </a:tr>
              <a:tr h="546631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Free Trade Agreements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Logistics of Human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Capital Flow 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49498"/>
                  </a:ext>
                </a:extLst>
              </a:tr>
              <a:tr h="776791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International Trade Treaties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and Conventions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International Landscape of Forced Migration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Cross-Border Technologies and Innovation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59966"/>
                  </a:ext>
                </a:extLst>
              </a:tr>
              <a:tr h="776791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Global Supply Chain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Technology on the Flow of Goods and People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Data Analytics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03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8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EE5214-B04E-5B45-ACB5-F0CE7A525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560705">
              <a:lnSpc>
                <a:spcPct val="100000"/>
              </a:lnSpc>
            </a:pPr>
            <a:r>
              <a:rPr lang="en-US" sz="2400" b="1" spc="-5" dirty="0">
                <a:latin typeface="+mj-lt"/>
                <a:cs typeface="Arial" panose="020B0604020202020204" pitchFamily="34" charset="0"/>
              </a:rPr>
              <a:t>New Degrees</a:t>
            </a:r>
          </a:p>
          <a:p>
            <a:pPr marL="401638" marR="560705" indent="-390525"/>
            <a:r>
              <a:rPr lang="en-US" sz="2400" spc="-5" dirty="0">
                <a:latin typeface="+mj-lt"/>
                <a:cs typeface="Arial" panose="020B0604020202020204" pitchFamily="34" charset="0"/>
              </a:rPr>
              <a:t>Border Management, Trade, and Transport Security</a:t>
            </a:r>
          </a:p>
          <a:p>
            <a:pPr marL="401638" marR="560705" indent="-390525"/>
            <a:r>
              <a:rPr lang="en-US" sz="2400" spc="-5" dirty="0">
                <a:latin typeface="+mj-lt"/>
                <a:cs typeface="Arial" panose="020B0604020202020204" pitchFamily="34" charset="0"/>
              </a:rPr>
              <a:t>BS, Minor, MS levels</a:t>
            </a:r>
          </a:p>
          <a:p>
            <a:pPr marL="401638" marR="560705" indent="-390525"/>
            <a:endParaRPr lang="en-US" sz="2400" spc="-5" dirty="0">
              <a:latin typeface="+mj-lt"/>
              <a:cs typeface="Arial" panose="020B0604020202020204" pitchFamily="34" charset="0"/>
            </a:endParaRPr>
          </a:p>
          <a:p>
            <a:pPr marL="11113" marR="560705"/>
            <a:r>
              <a:rPr lang="en-US" sz="2400" b="1" spc="-5" dirty="0">
                <a:latin typeface="+mj-lt"/>
                <a:cs typeface="Arial" panose="020B0604020202020204" pitchFamily="34" charset="0"/>
              </a:rPr>
              <a:t>New Certificate Programs</a:t>
            </a:r>
          </a:p>
          <a:p>
            <a:pPr marL="811213" marR="560705" lvl="1" indent="-342900"/>
            <a:r>
              <a:rPr lang="en-US" spc="-5" dirty="0">
                <a:latin typeface="+mj-lt"/>
                <a:cs typeface="Arial" panose="020B0604020202020204" pitchFamily="34" charset="0"/>
              </a:rPr>
              <a:t>Borders, Trade, and Transport Security</a:t>
            </a:r>
          </a:p>
          <a:p>
            <a:pPr marL="811213" marR="560705" lvl="1" indent="-342900"/>
            <a:r>
              <a:rPr lang="en-US" spc="-5" dirty="0">
                <a:latin typeface="+mj-lt"/>
                <a:cs typeface="Arial" panose="020B0604020202020204" pitchFamily="34" charset="0"/>
              </a:rPr>
              <a:t>Border Operations Management and Security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B40540-B289-1F48-A325-888BE42B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BTI Institute Response</a:t>
            </a:r>
          </a:p>
        </p:txBody>
      </p:sp>
    </p:spTree>
    <p:extLst>
      <p:ext uri="{BB962C8B-B14F-4D97-AF65-F5344CB8AC3E}">
        <p14:creationId xmlns:p14="http://schemas.microsoft.com/office/powerpoint/2010/main" val="42106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F9A802-0531-A549-9716-35BD5822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8" y="283847"/>
            <a:ext cx="8950960" cy="746498"/>
          </a:xfrm>
        </p:spPr>
        <p:txBody>
          <a:bodyPr anchor="ctr"/>
          <a:lstStyle/>
          <a:p>
            <a:pPr algn="ctr"/>
            <a:r>
              <a:rPr lang="en-US" sz="2800" dirty="0"/>
              <a:t>Border Management, Trade, and Transport Security Programs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1D9935-31FA-3948-86E9-0DCDF32C2F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3655" y="1578023"/>
          <a:ext cx="8319247" cy="43773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9D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Program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9D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n-US" sz="1600" b="1" baseline="0" dirty="0">
                          <a:solidFill>
                            <a:srgbClr val="FFF9D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 Level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9D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# Courses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9D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SCH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9D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Comments</a:t>
                      </a:r>
                      <a:r>
                        <a:rPr lang="en-US" sz="1600" b="1" baseline="0" dirty="0">
                          <a:solidFill>
                            <a:srgbClr val="FFF9D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14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400" b="1" u="sng" dirty="0">
                          <a:latin typeface="+mj-lt"/>
                          <a:cs typeface="Arial" panose="020B0604020202020204" pitchFamily="34" charset="0"/>
                        </a:rPr>
                        <a:t>BS Degree</a:t>
                      </a:r>
                      <a:r>
                        <a:rPr lang="en-US" sz="1400" b="1" u="none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in Border Operations Management, Trade, and Transport Security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j-lt"/>
                          <a:cs typeface="Arial" panose="020B0604020202020204" pitchFamily="34" charset="0"/>
                        </a:rPr>
                        <a:t>Undergraduate Major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30/120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>
                          <a:latin typeface="+mj-lt"/>
                          <a:cs typeface="Arial" panose="020B0604020202020204" pitchFamily="34" charset="0"/>
                        </a:rPr>
                        <a:t>CoT</a:t>
                      </a:r>
                      <a:r>
                        <a:rPr lang="en-US" sz="1400" baseline="0" dirty="0">
                          <a:latin typeface="+mj-lt"/>
                          <a:cs typeface="Arial" panose="020B0604020202020204" pitchFamily="34" charset="0"/>
                        </a:rPr>
                        <a:t>/UH mandatory courses already developed for F-2-F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970">
                <a:tc>
                  <a:txBody>
                    <a:bodyPr/>
                    <a:lstStyle/>
                    <a:p>
                      <a:r>
                        <a:rPr lang="en-US" sz="1400" b="1" u="sng" dirty="0">
                          <a:latin typeface="+mj-lt"/>
                          <a:cs typeface="Arial" panose="020B0604020202020204" pitchFamily="34" charset="0"/>
                        </a:rPr>
                        <a:t>Minor</a:t>
                      </a: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 in Border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Operations </a:t>
                      </a: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Management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and Security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dirty="0">
                          <a:latin typeface="+mj-lt"/>
                          <a:cs typeface="Arial" panose="020B0604020202020204" pitchFamily="34" charset="0"/>
                        </a:rPr>
                        <a:t>Minor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12-15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SCH min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with 9</a:t>
                      </a:r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 hours of advanced courses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+mj-lt"/>
                          <a:cs typeface="Arial" panose="020B0604020202020204" pitchFamily="34" charset="0"/>
                        </a:rPr>
                        <a:t>MS Degree</a:t>
                      </a:r>
                      <a:r>
                        <a:rPr lang="en-US" sz="1400" b="1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in Border Management, Trade and Transport Security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j-lt"/>
                          <a:cs typeface="Arial" panose="020B0604020202020204" pitchFamily="34" charset="0"/>
                        </a:rPr>
                        <a:t>Graduate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Online/Hybrid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7696"/>
                  </a:ext>
                </a:extLst>
              </a:tr>
              <a:tr h="762235">
                <a:tc>
                  <a:txBody>
                    <a:bodyPr/>
                    <a:lstStyle/>
                    <a:p>
                      <a:r>
                        <a:rPr lang="en-US" sz="1400" b="1" u="sng" dirty="0">
                          <a:latin typeface="+mj-lt"/>
                          <a:cs typeface="Arial" panose="020B0604020202020204" pitchFamily="34" charset="0"/>
                        </a:rPr>
                        <a:t>Certificates</a:t>
                      </a: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 in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Border Operations Management and Security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Border, Trade and Transport Security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dirty="0">
                          <a:latin typeface="+mj-lt"/>
                          <a:cs typeface="Arial" panose="020B0604020202020204" pitchFamily="34" charset="0"/>
                        </a:rPr>
                        <a:t>Certificate</a:t>
                      </a:r>
                      <a:r>
                        <a:rPr lang="en-US" sz="1600" b="0" baseline="0" dirty="0">
                          <a:latin typeface="+mj-lt"/>
                          <a:cs typeface="Arial" panose="020B0604020202020204" pitchFamily="34" charset="0"/>
                        </a:rPr>
                        <a:t> Programs</a:t>
                      </a:r>
                      <a:endParaRPr lang="en-US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+mj-lt"/>
                          <a:cs typeface="Arial" panose="020B0604020202020204" pitchFamily="34" charset="0"/>
                        </a:rPr>
                        <a:t>Online/Hybrid</a:t>
                      </a:r>
                    </a:p>
                    <a:p>
                      <a:pPr algn="l"/>
                      <a:r>
                        <a:rPr lang="en-US" sz="1400" b="0" baseline="0" dirty="0">
                          <a:latin typeface="+mj-lt"/>
                          <a:cs typeface="Arial" panose="020B0604020202020204" pitchFamily="34" charset="0"/>
                        </a:rPr>
                        <a:t>Certificate credits count towards degree-granting programs</a:t>
                      </a:r>
                      <a:endParaRPr lang="en-US" sz="1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8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5AC1E-2EF3-804F-9804-2EA2C2F0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200" dirty="0"/>
              <a:t>First Three Courses Pilot Tested in Fall 2019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2E0E2E-0632-584F-8F93-FDAD23EF83D0}"/>
              </a:ext>
            </a:extLst>
          </p:cNvPr>
          <p:cNvGraphicFramePr/>
          <p:nvPr>
            <p:extLst/>
          </p:nvPr>
        </p:nvGraphicFramePr>
        <p:xfrm>
          <a:off x="559396" y="1397000"/>
          <a:ext cx="7960659" cy="488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4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B835CD-6C26-1B4F-96F3-DD8D6B46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000" dirty="0"/>
              <a:t>Project Status as of June 2019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1F6F6-1034-474C-BA53-FC47EE82C293}"/>
              </a:ext>
            </a:extLst>
          </p:cNvPr>
          <p:cNvSpPr/>
          <p:nvPr/>
        </p:nvSpPr>
        <p:spPr>
          <a:xfrm>
            <a:off x="785309" y="1595021"/>
            <a:ext cx="77757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spc="-5" dirty="0">
                <a:latin typeface="+mj-lt"/>
                <a:cs typeface="Arial" panose="020B0604020202020204" pitchFamily="34" charset="0"/>
              </a:rPr>
              <a:t>Project started on May 1, 2019</a:t>
            </a: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endParaRPr lang="en-US" sz="2400" spc="-5" dirty="0">
              <a:latin typeface="+mj-lt"/>
              <a:cs typeface="Arial" panose="020B0604020202020204" pitchFamily="34" charset="0"/>
            </a:endParaRP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spc="-5" dirty="0">
                <a:latin typeface="+mj-lt"/>
                <a:cs typeface="Arial" panose="020B0604020202020204" pitchFamily="34" charset="0"/>
              </a:rPr>
              <a:t>Hired Subject Matter Expert</a:t>
            </a: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endParaRPr lang="en-US" sz="2400" spc="-5" dirty="0">
              <a:latin typeface="+mj-lt"/>
              <a:cs typeface="Arial" panose="020B0604020202020204" pitchFamily="34" charset="0"/>
            </a:endParaRP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spc="-5" dirty="0">
                <a:latin typeface="+mj-lt"/>
                <a:cs typeface="Arial" panose="020B0604020202020204" pitchFamily="34" charset="0"/>
              </a:rPr>
              <a:t>Established instructional modality guidelines and started development of courses</a:t>
            </a: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endParaRPr lang="en-US" sz="2400" spc="-5" dirty="0">
              <a:latin typeface="+mj-lt"/>
              <a:cs typeface="Arial" panose="020B0604020202020204" pitchFamily="34" charset="0"/>
            </a:endParaRP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spc="-5" dirty="0">
                <a:latin typeface="+mj-lt"/>
                <a:cs typeface="Arial" panose="020B0604020202020204" pitchFamily="34" charset="0"/>
              </a:rPr>
              <a:t>“Introduction to Homeland Security” course</a:t>
            </a:r>
            <a:r>
              <a:rPr lang="en-US" sz="2400" b="1" spc="-5" dirty="0">
                <a:latin typeface="+mj-lt"/>
                <a:cs typeface="Arial" panose="020B0604020202020204" pitchFamily="34" charset="0"/>
              </a:rPr>
              <a:t/>
            </a:r>
            <a:br>
              <a:rPr lang="en-US" sz="2400" b="1" spc="-5" dirty="0">
                <a:latin typeface="+mj-lt"/>
                <a:cs typeface="Arial" panose="020B0604020202020204" pitchFamily="34" charset="0"/>
              </a:rPr>
            </a:br>
            <a:r>
              <a:rPr lang="en-US" sz="2400" spc="-5" dirty="0">
                <a:latin typeface="+mj-lt"/>
                <a:cs typeface="Arial" panose="020B0604020202020204" pitchFamily="34" charset="0"/>
              </a:rPr>
              <a:t>fully developed; currently under review</a:t>
            </a: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endParaRPr lang="en-US" sz="2400" spc="-5" dirty="0">
              <a:latin typeface="+mj-lt"/>
              <a:cs typeface="Arial" panose="020B0604020202020204" pitchFamily="34" charset="0"/>
            </a:endParaRP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“Introduction to Borders Management” course</a:t>
            </a:r>
            <a:br>
              <a:rPr lang="en-US" sz="2400" dirty="0">
                <a:latin typeface="+mj-lt"/>
                <a:cs typeface="Arial" panose="020B0604020202020204" pitchFamily="34" charset="0"/>
              </a:rPr>
            </a:br>
            <a:r>
              <a:rPr lang="en-US" sz="2400" dirty="0">
                <a:latin typeface="+mj-lt"/>
                <a:cs typeface="Arial" panose="020B0604020202020204" pitchFamily="34" charset="0"/>
              </a:rPr>
              <a:t>currently in development</a:t>
            </a:r>
            <a:endParaRPr lang="en-US" spc="-5" dirty="0">
              <a:latin typeface="+mj-lt"/>
              <a:cs typeface="Calibri"/>
            </a:endParaRP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endParaRPr lang="en-US" spc="-5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6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51F57D-FD35-3D40-969A-11D4BDDE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Transition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2466DE-9502-1647-A9D9-68604BAEAB8D}"/>
              </a:ext>
            </a:extLst>
          </p:cNvPr>
          <p:cNvSpPr/>
          <p:nvPr/>
        </p:nvSpPr>
        <p:spPr>
          <a:xfrm>
            <a:off x="502318" y="1343878"/>
            <a:ext cx="87508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Full curricula will be offered by the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CoT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at UH</a:t>
            </a:r>
          </a:p>
          <a:p>
            <a:pPr marL="468313" marR="560705" indent="-457200">
              <a:lnSpc>
                <a:spcPct val="100000"/>
              </a:lnSpc>
              <a:buFont typeface="+mj-lt"/>
              <a:buAutoNum type="arabicPeriod"/>
            </a:pPr>
            <a:endParaRPr lang="en-US" sz="2400" spc="-5" dirty="0">
              <a:latin typeface="+mj-lt"/>
              <a:cs typeface="Arial" panose="020B0604020202020204" pitchFamily="34" charset="0"/>
            </a:endParaRP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Curricula will be socialized publically so that other accredited universities across the US can offer the product upon completion </a:t>
            </a:r>
          </a:p>
          <a:p>
            <a:pPr marL="468313" marR="560705" indent="-457200">
              <a:lnSpc>
                <a:spcPct val="100000"/>
              </a:lnSpc>
              <a:buFont typeface="+mj-lt"/>
              <a:buAutoNum type="arabicPeriod"/>
            </a:pPr>
            <a:endParaRPr lang="en-US" sz="2400" spc="-5" dirty="0">
              <a:latin typeface="+mj-lt"/>
              <a:cs typeface="Arial" panose="020B0604020202020204" pitchFamily="34" charset="0"/>
            </a:endParaRPr>
          </a:p>
          <a:p>
            <a:pPr marL="354013" marR="560705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Content copyright will be pursued with the assistance of the UH Division of Research, Office of Technology Transfer and Innovation</a:t>
            </a:r>
          </a:p>
          <a:p>
            <a:pPr marL="468313" marR="560705" indent="-457200">
              <a:lnSpc>
                <a:spcPct val="100000"/>
              </a:lnSpc>
              <a:buFont typeface="+mj-lt"/>
              <a:buAutoNum type="arabicPeriod"/>
            </a:pPr>
            <a:endParaRPr lang="en-US" sz="2400" spc="-5" dirty="0">
              <a:latin typeface="+mj-lt"/>
              <a:cs typeface="Arial" panose="020B0604020202020204" pitchFamily="34" charset="0"/>
            </a:endParaRPr>
          </a:p>
          <a:p>
            <a:pPr marL="468313" marR="560705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These programs/courses will be promulgated to interested non-US universities across the global commons </a:t>
            </a:r>
            <a:endParaRPr lang="en-US" spc="-5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8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576</Words>
  <Application>Microsoft Office PowerPoint</Application>
  <PresentationFormat>On-screen Show (4:3)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Educational Activities</vt:lpstr>
      <vt:lpstr>Degree Concentrations</vt:lpstr>
      <vt:lpstr>BTI Institute Response</vt:lpstr>
      <vt:lpstr>Border Management, Trade, and Transport Security Programs</vt:lpstr>
      <vt:lpstr>First Three Courses Pilot Tested in Fall 2019 </vt:lpstr>
      <vt:lpstr>Project Status as of June 2019 </vt:lpstr>
      <vt:lpstr>Transition Plan</vt:lpstr>
    </vt:vector>
  </TitlesOfParts>
  <Company>College of Technology - University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Boedeker, Philip J</dc:creator>
  <cp:lastModifiedBy>Boedeker, Philip J</cp:lastModifiedBy>
  <cp:revision>1</cp:revision>
  <dcterms:created xsi:type="dcterms:W3CDTF">2019-07-05T16:08:37Z</dcterms:created>
  <dcterms:modified xsi:type="dcterms:W3CDTF">2019-07-05T16:13:57Z</dcterms:modified>
</cp:coreProperties>
</file>